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Roboto Condensed"/>
      <p:regular r:id="rId17"/>
      <p:bold r:id="rId18"/>
      <p:italic r:id="rId19"/>
      <p:boldItalic r:id="rId20"/>
    </p:embeddedFont>
    <p:embeddedFont>
      <p:font typeface="Hubot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Condensed-boldItalic.fntdata"/><Relationship Id="rId11" Type="http://schemas.openxmlformats.org/officeDocument/2006/relationships/slide" Target="slides/slide7.xml"/><Relationship Id="rId22" Type="http://schemas.openxmlformats.org/officeDocument/2006/relationships/font" Target="fonts/HubotSans-bold.fntdata"/><Relationship Id="rId10" Type="http://schemas.openxmlformats.org/officeDocument/2006/relationships/slide" Target="slides/slide6.xml"/><Relationship Id="rId21" Type="http://schemas.openxmlformats.org/officeDocument/2006/relationships/font" Target="fonts/HubotSans-regular.fntdata"/><Relationship Id="rId13" Type="http://schemas.openxmlformats.org/officeDocument/2006/relationships/slide" Target="slides/slide9.xml"/><Relationship Id="rId24" Type="http://schemas.openxmlformats.org/officeDocument/2006/relationships/font" Target="fonts/HubotSans-boldItalic.fntdata"/><Relationship Id="rId12" Type="http://schemas.openxmlformats.org/officeDocument/2006/relationships/slide" Target="slides/slide8.xml"/><Relationship Id="rId23" Type="http://schemas.openxmlformats.org/officeDocument/2006/relationships/font" Target="fonts/Hubot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Condensed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Condensed-italic.fntdata"/><Relationship Id="rId6" Type="http://schemas.openxmlformats.org/officeDocument/2006/relationships/slide" Target="slides/slide2.xml"/><Relationship Id="rId18" Type="http://schemas.openxmlformats.org/officeDocument/2006/relationships/font" Target="fonts/RobotoCondense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3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" name="Google Shape;5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30.png"/><Relationship Id="rId5" Type="http://schemas.openxmlformats.org/officeDocument/2006/relationships/image" Target="../media/image26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Relationship Id="rId8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Relationship Id="rId4" Type="http://schemas.openxmlformats.org/officeDocument/2006/relationships/image" Target="../media/image49.png"/><Relationship Id="rId5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43.png"/><Relationship Id="rId5" Type="http://schemas.openxmlformats.org/officeDocument/2006/relationships/image" Target="../media/image21.png"/><Relationship Id="rId6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image" Target="../media/image38.png"/><Relationship Id="rId5" Type="http://schemas.openxmlformats.org/officeDocument/2006/relationships/image" Target="../media/image28.png"/><Relationship Id="rId6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0" Type="http://schemas.openxmlformats.org/officeDocument/2006/relationships/image" Target="../media/image41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Relationship Id="rId9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image" Target="../media/image36.png"/><Relationship Id="rId7" Type="http://schemas.openxmlformats.org/officeDocument/2006/relationships/image" Target="../media/image33.png"/><Relationship Id="rId8" Type="http://schemas.openxmlformats.org/officeDocument/2006/relationships/image" Target="../media/image4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2.png"/><Relationship Id="rId4" Type="http://schemas.openxmlformats.org/officeDocument/2006/relationships/image" Target="../media/image37.png"/><Relationship Id="rId5" Type="http://schemas.openxmlformats.org/officeDocument/2006/relationships/image" Target="../media/image35.png"/><Relationship Id="rId6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761382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6061948" y="452199"/>
            <a:ext cx="3890010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600"/>
              <a:buFont typeface="Hubot Sans"/>
              <a:buNone/>
            </a:pPr>
            <a:r>
              <a:rPr b="1" i="0" lang="en-US" sz="16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UNIVERSIDAD PRIVADA DEL VALLE</a:t>
            </a:r>
            <a:endParaRPr b="0" i="0" sz="1600" u="none" cap="none" strike="noStrike"/>
          </a:p>
        </p:txBody>
      </p:sp>
      <p:sp>
        <p:nvSpPr>
          <p:cNvPr id="66" name="Google Shape;66;p15"/>
          <p:cNvSpPr/>
          <p:nvPr/>
        </p:nvSpPr>
        <p:spPr>
          <a:xfrm>
            <a:off x="6061948" y="873562"/>
            <a:ext cx="7992904" cy="6166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806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6450"/>
              <a:buFont typeface="Hubot Sans"/>
              <a:buNone/>
            </a:pPr>
            <a:r>
              <a:rPr b="1" i="0" lang="en-US" sz="64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Sistema Web de Gestión de Inventario para Minimarket "MAXMARKET"</a:t>
            </a:r>
            <a:endParaRPr b="0" i="0" sz="6450" u="none" cap="none" strike="noStrike"/>
          </a:p>
        </p:txBody>
      </p:sp>
      <p:sp>
        <p:nvSpPr>
          <p:cNvPr id="67" name="Google Shape;67;p15"/>
          <p:cNvSpPr/>
          <p:nvPr/>
        </p:nvSpPr>
        <p:spPr>
          <a:xfrm>
            <a:off x="6058136" y="7040045"/>
            <a:ext cx="37959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00"/>
              <a:buFont typeface="Roboto Condensed"/>
              <a:buNone/>
            </a:pPr>
            <a:r>
              <a:rPr b="1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MATERIA:</a:t>
            </a:r>
            <a:r>
              <a:rPr b="0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Proyecto de Sistemas I</a:t>
            </a:r>
            <a:r>
              <a:rPr b="1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PARALELO:</a:t>
            </a:r>
            <a:r>
              <a:rPr b="0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“D”</a:t>
            </a:r>
            <a:r>
              <a:rPr b="1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DOCENTE:</a:t>
            </a:r>
            <a:r>
              <a:rPr b="0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Ing. Katia Mansilla Arce</a:t>
            </a:r>
            <a:endParaRPr b="0" i="0" sz="1000" u="none" cap="none" strike="noStrike"/>
          </a:p>
        </p:txBody>
      </p:sp>
      <p:sp>
        <p:nvSpPr>
          <p:cNvPr id="68" name="Google Shape;68;p15"/>
          <p:cNvSpPr/>
          <p:nvPr/>
        </p:nvSpPr>
        <p:spPr>
          <a:xfrm>
            <a:off x="10262828" y="7040045"/>
            <a:ext cx="3795900" cy="10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00"/>
              <a:buFont typeface="Roboto Condensed"/>
              <a:buNone/>
            </a:pPr>
            <a:r>
              <a:rPr b="1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INTEGRANTES:</a:t>
            </a:r>
            <a:r>
              <a:rPr b="0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 Jose Alberto Huayhua Villanueva- Jean Carlos Palomino Mendoza- Ethan Nicolas Cardenas Luna- Jhosep Klaws Espejo Mamani</a:t>
            </a:r>
            <a:endParaRPr b="0" i="0" sz="1000" u="none" cap="none" strike="noStrike"/>
          </a:p>
        </p:txBody>
      </p:sp>
      <p:sp>
        <p:nvSpPr>
          <p:cNvPr id="69" name="Google Shape;69;p15"/>
          <p:cNvSpPr/>
          <p:nvPr/>
        </p:nvSpPr>
        <p:spPr>
          <a:xfrm>
            <a:off x="6058136" y="7624531"/>
            <a:ext cx="79929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00"/>
              <a:buFont typeface="Roboto Condensed"/>
              <a:buNone/>
            </a:pPr>
            <a:r>
              <a:rPr b="0" i="0" lang="en-US" sz="10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 Paz - Bolivia | 2025</a:t>
            </a:r>
            <a:endParaRPr b="0" i="0" sz="10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/>
          <p:nvPr/>
        </p:nvSpPr>
        <p:spPr>
          <a:xfrm>
            <a:off x="577334" y="454462"/>
            <a:ext cx="5359360" cy="5155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562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200"/>
              <a:buFont typeface="Hubot Sans"/>
              <a:buNone/>
            </a:pPr>
            <a:r>
              <a:rPr b="1" i="0" lang="en-US" sz="3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Población y Muestra</a:t>
            </a:r>
            <a:endParaRPr b="0" i="0" sz="3200" u="none" cap="none" strike="noStrike"/>
          </a:p>
        </p:txBody>
      </p:sp>
      <p:sp>
        <p:nvSpPr>
          <p:cNvPr id="275" name="Google Shape;275;p24"/>
          <p:cNvSpPr/>
          <p:nvPr/>
        </p:nvSpPr>
        <p:spPr>
          <a:xfrm>
            <a:off x="577334" y="1382316"/>
            <a:ext cx="2474476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23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Población</a:t>
            </a:r>
            <a:endParaRPr b="0" i="0" sz="2300" u="none" cap="none" strike="noStrike"/>
          </a:p>
        </p:txBody>
      </p:sp>
      <p:sp>
        <p:nvSpPr>
          <p:cNvPr id="276" name="Google Shape;276;p24"/>
          <p:cNvSpPr/>
          <p:nvPr/>
        </p:nvSpPr>
        <p:spPr>
          <a:xfrm>
            <a:off x="577334" y="1877020"/>
            <a:ext cx="6536650" cy="2997637"/>
          </a:xfrm>
          <a:prstGeom prst="roundRect">
            <a:avLst>
              <a:gd fmla="val 825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277" name="Google Shape;277;p24"/>
          <p:cNvSpPr/>
          <p:nvPr/>
        </p:nvSpPr>
        <p:spPr>
          <a:xfrm>
            <a:off x="577334" y="1877020"/>
            <a:ext cx="6536650" cy="1659612"/>
          </a:xfrm>
          <a:prstGeom prst="roundRect">
            <a:avLst>
              <a:gd fmla="val 1491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278" name="Google Shape;278;p24"/>
          <p:cNvSpPr/>
          <p:nvPr/>
        </p:nvSpPr>
        <p:spPr>
          <a:xfrm>
            <a:off x="742236" y="2041922"/>
            <a:ext cx="3982283" cy="257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ubot Sans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Hubot Sans"/>
                <a:ea typeface="Hubot Sans"/>
                <a:cs typeface="Hubot Sans"/>
                <a:sym typeface="Hubot Sans"/>
              </a:rPr>
              <a:t>Población Interna (5 personas)</a:t>
            </a:r>
            <a:endParaRPr b="0" i="0" sz="2000" u="none" cap="none" strike="noStrike"/>
          </a:p>
        </p:txBody>
      </p:sp>
      <p:sp>
        <p:nvSpPr>
          <p:cNvPr id="279" name="Google Shape;279;p24"/>
          <p:cNvSpPr/>
          <p:nvPr/>
        </p:nvSpPr>
        <p:spPr>
          <a:xfrm>
            <a:off x="742236" y="2464594"/>
            <a:ext cx="6206847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Roboto Condensed"/>
              <a:buChar char="•"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 Gerente General</a:t>
            </a:r>
            <a:endParaRPr b="0" i="0" sz="1650" u="none" cap="none" strike="noStrike"/>
          </a:p>
        </p:txBody>
      </p:sp>
      <p:sp>
        <p:nvSpPr>
          <p:cNvPr id="280" name="Google Shape;280;p24"/>
          <p:cNvSpPr/>
          <p:nvPr/>
        </p:nvSpPr>
        <p:spPr>
          <a:xfrm>
            <a:off x="742236" y="2786182"/>
            <a:ext cx="6206847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Roboto Condensed"/>
              <a:buChar char="•"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 Cajeros</a:t>
            </a:r>
            <a:endParaRPr b="0" i="0" sz="1650" u="none" cap="none" strike="noStrike"/>
          </a:p>
        </p:txBody>
      </p:sp>
      <p:sp>
        <p:nvSpPr>
          <p:cNvPr id="281" name="Google Shape;281;p24"/>
          <p:cNvSpPr/>
          <p:nvPr/>
        </p:nvSpPr>
        <p:spPr>
          <a:xfrm>
            <a:off x="742236" y="3107769"/>
            <a:ext cx="6206847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Roboto Condensed"/>
              <a:buChar char="•"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 Encargados de Inventario</a:t>
            </a:r>
            <a:endParaRPr b="0" i="0" sz="1650" u="none" cap="none" strike="noStrike"/>
          </a:p>
        </p:txBody>
      </p:sp>
      <p:sp>
        <p:nvSpPr>
          <p:cNvPr id="282" name="Google Shape;282;p24"/>
          <p:cNvSpPr/>
          <p:nvPr/>
        </p:nvSpPr>
        <p:spPr>
          <a:xfrm>
            <a:off x="577334" y="3536633"/>
            <a:ext cx="6536650" cy="1338024"/>
          </a:xfrm>
          <a:prstGeom prst="rect">
            <a:avLst/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283" name="Google Shape;283;p24"/>
          <p:cNvSpPr/>
          <p:nvPr/>
        </p:nvSpPr>
        <p:spPr>
          <a:xfrm>
            <a:off x="577334" y="3536633"/>
            <a:ext cx="6536650" cy="22860"/>
          </a:xfrm>
          <a:prstGeom prst="roundRect">
            <a:avLst>
              <a:gd fmla="val 108245" name="adj"/>
            </a:avLst>
          </a:prstGeom>
          <a:solidFill>
            <a:srgbClr val="AEB0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284" name="Google Shape;284;p24"/>
          <p:cNvSpPr/>
          <p:nvPr/>
        </p:nvSpPr>
        <p:spPr>
          <a:xfrm>
            <a:off x="742236" y="3701534"/>
            <a:ext cx="4063722" cy="257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ubot Sans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Hubot Sans"/>
                <a:ea typeface="Hubot Sans"/>
                <a:cs typeface="Hubot Sans"/>
                <a:sym typeface="Hubot Sans"/>
              </a:rPr>
              <a:t>Población Externa (20 clientes)</a:t>
            </a:r>
            <a:endParaRPr b="0" i="0" sz="2000" u="none" cap="none" strike="noStrike"/>
          </a:p>
        </p:txBody>
      </p:sp>
      <p:sp>
        <p:nvSpPr>
          <p:cNvPr id="285" name="Google Shape;285;p24"/>
          <p:cNvSpPr/>
          <p:nvPr/>
        </p:nvSpPr>
        <p:spPr>
          <a:xfrm>
            <a:off x="742236" y="4124206"/>
            <a:ext cx="6206847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Roboto Condensed"/>
              <a:buChar char="•"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 Clientes Frecuentes (Familias y Comercios)</a:t>
            </a:r>
            <a:endParaRPr b="0" i="0" sz="1650" u="none" cap="none" strike="noStrike"/>
          </a:p>
        </p:txBody>
      </p:sp>
      <p:sp>
        <p:nvSpPr>
          <p:cNvPr id="286" name="Google Shape;286;p24"/>
          <p:cNvSpPr/>
          <p:nvPr/>
        </p:nvSpPr>
        <p:spPr>
          <a:xfrm>
            <a:off x="742236" y="4445794"/>
            <a:ext cx="6206847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Roboto Condensed"/>
              <a:buChar char="•"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 Clientes Eventuales</a:t>
            </a:r>
            <a:endParaRPr b="0" i="0" sz="1650" u="none" cap="none" strike="noStrike"/>
          </a:p>
        </p:txBody>
      </p:sp>
      <p:pic>
        <p:nvPicPr>
          <p:cNvPr descr="preencoded.png" id="287" name="Google Shape;28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0918" y="5060156"/>
            <a:ext cx="2529364" cy="2529364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4"/>
          <p:cNvSpPr/>
          <p:nvPr/>
        </p:nvSpPr>
        <p:spPr>
          <a:xfrm>
            <a:off x="7524036" y="1382316"/>
            <a:ext cx="3056811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2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Muestra y Muestreo</a:t>
            </a:r>
            <a:endParaRPr b="0" i="0" sz="2200" u="none" cap="none" strike="noStrike"/>
          </a:p>
        </p:txBody>
      </p:sp>
      <p:sp>
        <p:nvSpPr>
          <p:cNvPr id="289" name="Google Shape;289;p24"/>
          <p:cNvSpPr/>
          <p:nvPr/>
        </p:nvSpPr>
        <p:spPr>
          <a:xfrm>
            <a:off x="7524036" y="1877020"/>
            <a:ext cx="6536650" cy="1833801"/>
          </a:xfrm>
          <a:prstGeom prst="roundRect">
            <a:avLst>
              <a:gd fmla="val 1349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90" name="Google Shape;290;p24"/>
          <p:cNvSpPr/>
          <p:nvPr/>
        </p:nvSpPr>
        <p:spPr>
          <a:xfrm>
            <a:off x="7546896" y="1899880"/>
            <a:ext cx="659844" cy="178808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91" name="Google Shape;291;p24"/>
          <p:cNvSpPr/>
          <p:nvPr/>
        </p:nvSpPr>
        <p:spPr>
          <a:xfrm>
            <a:off x="7753112" y="2639258"/>
            <a:ext cx="247412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ubot Sans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Hubot Sans"/>
                <a:ea typeface="Hubot Sans"/>
                <a:cs typeface="Hubot Sans"/>
                <a:sym typeface="Hubot Sans"/>
              </a:rPr>
              <a:t>1</a:t>
            </a:r>
            <a:endParaRPr b="0" i="0" sz="2200" u="none" cap="none" strike="noStrike"/>
          </a:p>
        </p:txBody>
      </p:sp>
      <p:sp>
        <p:nvSpPr>
          <p:cNvPr id="292" name="Google Shape;292;p24"/>
          <p:cNvSpPr/>
          <p:nvPr/>
        </p:nvSpPr>
        <p:spPr>
          <a:xfrm>
            <a:off x="8371642" y="2064782"/>
            <a:ext cx="2163604" cy="2577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Fase Cualitativa</a:t>
            </a:r>
            <a:endParaRPr b="0" i="0" sz="1900" u="none" cap="none" strike="noStrike"/>
          </a:p>
        </p:txBody>
      </p:sp>
      <p:sp>
        <p:nvSpPr>
          <p:cNvPr id="293" name="Google Shape;293;p24"/>
          <p:cNvSpPr/>
          <p:nvPr/>
        </p:nvSpPr>
        <p:spPr>
          <a:xfrm>
            <a:off x="8371642" y="2487454"/>
            <a:ext cx="5666184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Muestreo:</a:t>
            </a: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No probabilístico por conveniencia.</a:t>
            </a:r>
            <a:endParaRPr b="0" i="0" sz="1550" u="none" cap="none" strike="noStrike"/>
          </a:p>
        </p:txBody>
      </p:sp>
      <p:sp>
        <p:nvSpPr>
          <p:cNvPr id="294" name="Google Shape;294;p24"/>
          <p:cNvSpPr/>
          <p:nvPr/>
        </p:nvSpPr>
        <p:spPr>
          <a:xfrm>
            <a:off x="8371642" y="2899767"/>
            <a:ext cx="5666184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Muestra:</a:t>
            </a: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Las 5 personas del personal interno.</a:t>
            </a:r>
            <a:endParaRPr b="0" i="0" sz="1550" u="none" cap="none" strike="noStrike"/>
          </a:p>
        </p:txBody>
      </p:sp>
      <p:sp>
        <p:nvSpPr>
          <p:cNvPr id="295" name="Google Shape;295;p24"/>
          <p:cNvSpPr/>
          <p:nvPr/>
        </p:nvSpPr>
        <p:spPr>
          <a:xfrm>
            <a:off x="8371642" y="3312081"/>
            <a:ext cx="5666184" cy="210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00"/>
              <a:buFont typeface="Roboto Condensed"/>
              <a:buNone/>
            </a:pPr>
            <a:r>
              <a:rPr b="0" i="0" lang="en-US" sz="12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Seleccionados por su experiencia directa en la gestión de inventario y procesos de pedidos.</a:t>
            </a:r>
            <a:endParaRPr b="0" i="0" sz="1200" u="none" cap="none" strike="noStrike"/>
          </a:p>
        </p:txBody>
      </p:sp>
      <p:sp>
        <p:nvSpPr>
          <p:cNvPr id="296" name="Google Shape;296;p24"/>
          <p:cNvSpPr/>
          <p:nvPr/>
        </p:nvSpPr>
        <p:spPr>
          <a:xfrm>
            <a:off x="7524036" y="3875723"/>
            <a:ext cx="6536650" cy="2044779"/>
          </a:xfrm>
          <a:prstGeom prst="roundRect">
            <a:avLst>
              <a:gd fmla="val 1210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97" name="Google Shape;297;p24"/>
          <p:cNvSpPr/>
          <p:nvPr/>
        </p:nvSpPr>
        <p:spPr>
          <a:xfrm>
            <a:off x="7546896" y="3898582"/>
            <a:ext cx="659844" cy="199905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98" name="Google Shape;298;p24"/>
          <p:cNvSpPr/>
          <p:nvPr/>
        </p:nvSpPr>
        <p:spPr>
          <a:xfrm>
            <a:off x="7753112" y="4743450"/>
            <a:ext cx="247412" cy="309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ubot Sans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Hubot Sans"/>
                <a:ea typeface="Hubot Sans"/>
                <a:cs typeface="Hubot Sans"/>
                <a:sym typeface="Hubot Sans"/>
              </a:rPr>
              <a:t>2</a:t>
            </a:r>
            <a:endParaRPr b="0" i="0" sz="2200" u="none" cap="none" strike="noStrike"/>
          </a:p>
        </p:txBody>
      </p:sp>
      <p:sp>
        <p:nvSpPr>
          <p:cNvPr id="299" name="Google Shape;299;p24"/>
          <p:cNvSpPr/>
          <p:nvPr/>
        </p:nvSpPr>
        <p:spPr>
          <a:xfrm>
            <a:off x="8371642" y="4063484"/>
            <a:ext cx="2344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Fase Cuantitativa</a:t>
            </a:r>
            <a:endParaRPr b="0" i="0" sz="1900" u="none" cap="none" strike="noStrike"/>
          </a:p>
        </p:txBody>
      </p:sp>
      <p:sp>
        <p:nvSpPr>
          <p:cNvPr id="300" name="Google Shape;300;p24"/>
          <p:cNvSpPr/>
          <p:nvPr/>
        </p:nvSpPr>
        <p:spPr>
          <a:xfrm>
            <a:off x="8371642" y="4486156"/>
            <a:ext cx="5666184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Muestreo:</a:t>
            </a: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No probabilístico por conveniencia.</a:t>
            </a:r>
            <a:endParaRPr b="0" i="0" sz="1550" u="none" cap="none" strike="noStrike"/>
          </a:p>
        </p:txBody>
      </p:sp>
      <p:sp>
        <p:nvSpPr>
          <p:cNvPr id="301" name="Google Shape;301;p24"/>
          <p:cNvSpPr/>
          <p:nvPr/>
        </p:nvSpPr>
        <p:spPr>
          <a:xfrm>
            <a:off x="8371642" y="4898469"/>
            <a:ext cx="5666184" cy="2639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Muestra:</a:t>
            </a: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20 clientes de la población externa.</a:t>
            </a:r>
            <a:endParaRPr b="0" i="0" sz="1550" u="none" cap="none" strike="noStrike"/>
          </a:p>
        </p:txBody>
      </p:sp>
      <p:sp>
        <p:nvSpPr>
          <p:cNvPr id="302" name="Google Shape;302;p24"/>
          <p:cNvSpPr/>
          <p:nvPr/>
        </p:nvSpPr>
        <p:spPr>
          <a:xfrm>
            <a:off x="8371642" y="5310783"/>
            <a:ext cx="5666184" cy="4219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00"/>
              <a:buFont typeface="Roboto Condensed"/>
              <a:buNone/>
            </a:pPr>
            <a:r>
              <a:rPr b="0" i="0" lang="en-US" sz="13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Para recopilar percepciones sobre la interacción con el sistema y validar mejoras en la experiencia de usuario.</a:t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/>
          <p:nvPr/>
        </p:nvSpPr>
        <p:spPr>
          <a:xfrm>
            <a:off x="575548" y="452199"/>
            <a:ext cx="5099804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200"/>
              <a:buFont typeface="Hubot Sans"/>
              <a:buNone/>
            </a:pPr>
            <a:r>
              <a:rPr b="1" i="0" lang="en-US" sz="3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Solución Propuesta</a:t>
            </a:r>
            <a:endParaRPr b="0" i="0" sz="3200" u="none" cap="none" strike="noStrike"/>
          </a:p>
        </p:txBody>
      </p:sp>
      <p:sp>
        <p:nvSpPr>
          <p:cNvPr id="309" name="Google Shape;309;p25"/>
          <p:cNvSpPr/>
          <p:nvPr/>
        </p:nvSpPr>
        <p:spPr>
          <a:xfrm>
            <a:off x="575548" y="1212652"/>
            <a:ext cx="5466755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19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Esquema Funcional del Sistema Web</a:t>
            </a:r>
            <a:endParaRPr b="0" i="0" sz="1900" u="none" cap="none" strike="noStrike"/>
          </a:p>
        </p:txBody>
      </p:sp>
      <p:pic>
        <p:nvPicPr>
          <p:cNvPr descr="preencoded.png" id="310" name="Google Shape;31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3975" y="1521025"/>
            <a:ext cx="11188290" cy="630530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5"/>
          <p:cNvSpPr/>
          <p:nvPr/>
        </p:nvSpPr>
        <p:spPr>
          <a:xfrm>
            <a:off x="2158619" y="2067367"/>
            <a:ext cx="20721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121"/>
              <a:buFont typeface="Hubot Sans"/>
              <a:buNone/>
            </a:pPr>
            <a:r>
              <a:rPr b="1" i="0" lang="en-US" sz="192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Sistema Web</a:t>
            </a:r>
            <a:endParaRPr b="0" i="0" sz="1920" u="none" cap="none" strike="noStrike"/>
          </a:p>
        </p:txBody>
      </p:sp>
      <p:sp>
        <p:nvSpPr>
          <p:cNvPr id="312" name="Google Shape;312;p25"/>
          <p:cNvSpPr/>
          <p:nvPr/>
        </p:nvSpPr>
        <p:spPr>
          <a:xfrm>
            <a:off x="2158619" y="2465554"/>
            <a:ext cx="2072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872"/>
              <a:buFont typeface="Roboto Condensed"/>
              <a:buNone/>
            </a:pPr>
            <a:r>
              <a:rPr b="0" i="0" lang="en-US" sz="1671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Gestión de Inventario central</a:t>
            </a:r>
            <a:endParaRPr b="0" i="0" sz="1671" u="none" cap="none" strike="noStrike"/>
          </a:p>
        </p:txBody>
      </p:sp>
      <p:sp>
        <p:nvSpPr>
          <p:cNvPr id="313" name="Google Shape;313;p25"/>
          <p:cNvSpPr/>
          <p:nvPr/>
        </p:nvSpPr>
        <p:spPr>
          <a:xfrm>
            <a:off x="10756154" y="2067367"/>
            <a:ext cx="20613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121"/>
              <a:buFont typeface="Hubot Sans"/>
              <a:buNone/>
            </a:pPr>
            <a:r>
              <a:rPr b="1" i="0" lang="en-US" sz="192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Registro</a:t>
            </a:r>
            <a:endParaRPr b="0" i="0" sz="1920" u="none" cap="none" strike="noStrike"/>
          </a:p>
        </p:txBody>
      </p:sp>
      <p:sp>
        <p:nvSpPr>
          <p:cNvPr id="314" name="Google Shape;314;p25"/>
          <p:cNvSpPr/>
          <p:nvPr/>
        </p:nvSpPr>
        <p:spPr>
          <a:xfrm>
            <a:off x="10756154" y="2465554"/>
            <a:ext cx="20613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872"/>
              <a:buFont typeface="Roboto Condensed"/>
              <a:buNone/>
            </a:pPr>
            <a:r>
              <a:rPr b="0" i="0" lang="en-US" sz="1671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Alta y edición de productos</a:t>
            </a:r>
            <a:endParaRPr b="0" i="0" sz="1671" u="none" cap="none" strike="noStrike"/>
          </a:p>
        </p:txBody>
      </p:sp>
      <p:sp>
        <p:nvSpPr>
          <p:cNvPr id="315" name="Google Shape;315;p25"/>
          <p:cNvSpPr/>
          <p:nvPr/>
        </p:nvSpPr>
        <p:spPr>
          <a:xfrm>
            <a:off x="2235948" y="6612762"/>
            <a:ext cx="19953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121"/>
              <a:buFont typeface="Hubot Sans"/>
              <a:buNone/>
            </a:pPr>
            <a:r>
              <a:rPr b="1" i="0" lang="en-US" sz="192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Stock</a:t>
            </a:r>
            <a:endParaRPr b="0" i="0" sz="1920" u="none" cap="none" strike="noStrike"/>
          </a:p>
        </p:txBody>
      </p:sp>
      <p:sp>
        <p:nvSpPr>
          <p:cNvPr id="316" name="Google Shape;316;p25"/>
          <p:cNvSpPr/>
          <p:nvPr/>
        </p:nvSpPr>
        <p:spPr>
          <a:xfrm>
            <a:off x="2235948" y="7010950"/>
            <a:ext cx="19953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872"/>
              <a:buFont typeface="Roboto Condensed"/>
              <a:buNone/>
            </a:pPr>
            <a:r>
              <a:rPr b="0" i="0" lang="en-US" sz="1671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Control en tiempo real</a:t>
            </a:r>
            <a:endParaRPr b="0" i="0" sz="1671" u="none" cap="none" strike="noStrike"/>
          </a:p>
        </p:txBody>
      </p:sp>
      <p:sp>
        <p:nvSpPr>
          <p:cNvPr id="317" name="Google Shape;317;p25"/>
          <p:cNvSpPr/>
          <p:nvPr/>
        </p:nvSpPr>
        <p:spPr>
          <a:xfrm>
            <a:off x="10690019" y="6612762"/>
            <a:ext cx="21273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121"/>
              <a:buFont typeface="Hubot Sans"/>
              <a:buNone/>
            </a:pPr>
            <a:r>
              <a:rPr b="1" i="0" lang="en-US" sz="192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Reportes</a:t>
            </a:r>
            <a:endParaRPr b="0" i="0" sz="1920" u="none" cap="none" strike="noStrike"/>
          </a:p>
        </p:txBody>
      </p:sp>
      <p:sp>
        <p:nvSpPr>
          <p:cNvPr id="318" name="Google Shape;318;p25"/>
          <p:cNvSpPr/>
          <p:nvPr/>
        </p:nvSpPr>
        <p:spPr>
          <a:xfrm>
            <a:off x="10690019" y="7010950"/>
            <a:ext cx="21273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872"/>
              <a:buFont typeface="Roboto Condensed"/>
              <a:buNone/>
            </a:pPr>
            <a:r>
              <a:rPr b="0" i="0" lang="en-US" sz="1671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Generación y exportación</a:t>
            </a:r>
            <a:endParaRPr b="0" i="0" sz="1671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"/>
          <p:cNvSpPr/>
          <p:nvPr/>
        </p:nvSpPr>
        <p:spPr>
          <a:xfrm>
            <a:off x="766167" y="950357"/>
            <a:ext cx="9545003" cy="684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1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300"/>
              <a:buFont typeface="Hubot Sans"/>
              <a:buNone/>
            </a:pPr>
            <a:r>
              <a:rPr b="1" i="0" lang="en-US" sz="43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Planificación del Proyecto</a:t>
            </a:r>
            <a:endParaRPr b="0" i="0" sz="4300" u="none" cap="none" strike="noStrike"/>
          </a:p>
        </p:txBody>
      </p:sp>
      <p:sp>
        <p:nvSpPr>
          <p:cNvPr id="325" name="Google Shape;325;p26"/>
          <p:cNvSpPr/>
          <p:nvPr/>
        </p:nvSpPr>
        <p:spPr>
          <a:xfrm>
            <a:off x="766167" y="2181701"/>
            <a:ext cx="6281976" cy="820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550"/>
              <a:buFont typeface="Hubot Sans"/>
              <a:buNone/>
            </a:pPr>
            <a:r>
              <a:rPr b="1" i="0" lang="en-US" sz="25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Cronograma (Diagrama de Gantt Simplificado)</a:t>
            </a:r>
            <a:endParaRPr b="0" i="0" sz="2550" u="none" cap="none" strike="noStrike"/>
          </a:p>
        </p:txBody>
      </p:sp>
      <p:pic>
        <p:nvPicPr>
          <p:cNvPr descr="preencoded.png" id="326" name="Google Shape;32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167" y="3248739"/>
            <a:ext cx="6031825" cy="218015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6"/>
          <p:cNvSpPr/>
          <p:nvPr/>
        </p:nvSpPr>
        <p:spPr>
          <a:xfrm>
            <a:off x="766167" y="5675114"/>
            <a:ext cx="6281976" cy="700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El proyecto se desarrollará en un periodo de 3 meses y 2 semanas, desde el análisis inicial hasta la presentación de resultados.</a:t>
            </a:r>
            <a:endParaRPr b="0" i="0" sz="1700" u="none" cap="none" strike="noStrike"/>
          </a:p>
        </p:txBody>
      </p:sp>
      <p:sp>
        <p:nvSpPr>
          <p:cNvPr id="328" name="Google Shape;328;p26"/>
          <p:cNvSpPr/>
          <p:nvPr/>
        </p:nvSpPr>
        <p:spPr>
          <a:xfrm>
            <a:off x="7589877" y="2181701"/>
            <a:ext cx="6281976" cy="820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550"/>
              <a:buFont typeface="Hubot Sans"/>
              <a:buNone/>
            </a:pPr>
            <a:r>
              <a:rPr b="1" i="0" lang="en-US" sz="25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Presupuesto Estimado (Tabla de Costos)</a:t>
            </a:r>
            <a:endParaRPr b="0" i="0" sz="2550" u="none" cap="none" strike="noStrike"/>
          </a:p>
        </p:txBody>
      </p:sp>
      <p:sp>
        <p:nvSpPr>
          <p:cNvPr id="329" name="Google Shape;329;p26"/>
          <p:cNvSpPr/>
          <p:nvPr/>
        </p:nvSpPr>
        <p:spPr>
          <a:xfrm>
            <a:off x="7589877" y="3248739"/>
            <a:ext cx="6281976" cy="3784283"/>
          </a:xfrm>
          <a:prstGeom prst="roundRect">
            <a:avLst>
              <a:gd fmla="val 868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7597497" y="3256359"/>
            <a:ext cx="6266736" cy="62817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7816334" y="3395305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Análisis y Diseño</a:t>
            </a:r>
            <a:endParaRPr b="0" i="0" sz="1700" u="none" cap="none" strike="noStrike"/>
          </a:p>
        </p:txBody>
      </p:sp>
      <p:sp>
        <p:nvSpPr>
          <p:cNvPr id="332" name="Google Shape;332;p26"/>
          <p:cNvSpPr/>
          <p:nvPr/>
        </p:nvSpPr>
        <p:spPr>
          <a:xfrm>
            <a:off x="10953512" y="3395305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500</a:t>
            </a:r>
            <a:endParaRPr b="0" i="0" sz="1700" u="none" cap="none" strike="noStrike"/>
          </a:p>
        </p:txBody>
      </p:sp>
      <p:sp>
        <p:nvSpPr>
          <p:cNvPr id="333" name="Google Shape;333;p26"/>
          <p:cNvSpPr/>
          <p:nvPr/>
        </p:nvSpPr>
        <p:spPr>
          <a:xfrm>
            <a:off x="7597497" y="3884533"/>
            <a:ext cx="6266736" cy="62817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7816334" y="4023479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Desarrollo y Programación</a:t>
            </a:r>
            <a:endParaRPr b="0" i="0" sz="1700" u="none" cap="none" strike="noStrike"/>
          </a:p>
        </p:txBody>
      </p:sp>
      <p:sp>
        <p:nvSpPr>
          <p:cNvPr id="335" name="Google Shape;335;p26"/>
          <p:cNvSpPr/>
          <p:nvPr/>
        </p:nvSpPr>
        <p:spPr>
          <a:xfrm>
            <a:off x="10953512" y="4023479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1500</a:t>
            </a:r>
            <a:endParaRPr b="0" i="0" sz="1700" u="none" cap="none" strike="noStrike"/>
          </a:p>
        </p:txBody>
      </p:sp>
      <p:sp>
        <p:nvSpPr>
          <p:cNvPr id="336" name="Google Shape;336;p26"/>
          <p:cNvSpPr/>
          <p:nvPr/>
        </p:nvSpPr>
        <p:spPr>
          <a:xfrm>
            <a:off x="7597497" y="4512707"/>
            <a:ext cx="6266736" cy="62817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7816334" y="4651653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Base de Datos y Hosting Anual</a:t>
            </a:r>
            <a:endParaRPr b="0" i="0" sz="1700" u="none" cap="none" strike="noStrike"/>
          </a:p>
        </p:txBody>
      </p:sp>
      <p:sp>
        <p:nvSpPr>
          <p:cNvPr id="338" name="Google Shape;338;p26"/>
          <p:cNvSpPr/>
          <p:nvPr/>
        </p:nvSpPr>
        <p:spPr>
          <a:xfrm>
            <a:off x="10953512" y="4651653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200</a:t>
            </a:r>
            <a:endParaRPr b="0" i="0" sz="1700" u="none" cap="none" strike="noStrike"/>
          </a:p>
        </p:txBody>
      </p:sp>
      <p:sp>
        <p:nvSpPr>
          <p:cNvPr id="339" name="Google Shape;339;p26"/>
          <p:cNvSpPr/>
          <p:nvPr/>
        </p:nvSpPr>
        <p:spPr>
          <a:xfrm>
            <a:off x="7597497" y="5140881"/>
            <a:ext cx="6266736" cy="62817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7816334" y="5279827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Pruebas y QA</a:t>
            </a:r>
            <a:endParaRPr b="0" i="0" sz="1700" u="none" cap="none" strike="noStrike"/>
          </a:p>
        </p:txBody>
      </p:sp>
      <p:sp>
        <p:nvSpPr>
          <p:cNvPr id="341" name="Google Shape;341;p26"/>
          <p:cNvSpPr/>
          <p:nvPr/>
        </p:nvSpPr>
        <p:spPr>
          <a:xfrm>
            <a:off x="10953512" y="5279827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300</a:t>
            </a:r>
            <a:endParaRPr b="0" i="0" sz="1700" u="none" cap="none" strike="noStrike"/>
          </a:p>
        </p:txBody>
      </p:sp>
      <p:sp>
        <p:nvSpPr>
          <p:cNvPr id="342" name="Google Shape;342;p26"/>
          <p:cNvSpPr/>
          <p:nvPr/>
        </p:nvSpPr>
        <p:spPr>
          <a:xfrm>
            <a:off x="7597497" y="5769054"/>
            <a:ext cx="6266736" cy="62817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7816334" y="5908000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Capacitación y Documentación</a:t>
            </a:r>
            <a:endParaRPr b="0" i="0" sz="1700" u="none" cap="none" strike="noStrike"/>
          </a:p>
        </p:txBody>
      </p:sp>
      <p:sp>
        <p:nvSpPr>
          <p:cNvPr id="344" name="Google Shape;344;p26"/>
          <p:cNvSpPr/>
          <p:nvPr/>
        </p:nvSpPr>
        <p:spPr>
          <a:xfrm>
            <a:off x="10953512" y="5908000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250</a:t>
            </a:r>
            <a:endParaRPr b="0" i="0" sz="1700" u="none" cap="none" strike="noStrike"/>
          </a:p>
        </p:txBody>
      </p:sp>
      <p:sp>
        <p:nvSpPr>
          <p:cNvPr id="345" name="Google Shape;345;p26"/>
          <p:cNvSpPr/>
          <p:nvPr/>
        </p:nvSpPr>
        <p:spPr>
          <a:xfrm>
            <a:off x="7597497" y="6397228"/>
            <a:ext cx="6266736" cy="62817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6"/>
          <p:cNvSpPr/>
          <p:nvPr/>
        </p:nvSpPr>
        <p:spPr>
          <a:xfrm>
            <a:off x="7816334" y="6536174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Costo Total Estimado</a:t>
            </a:r>
            <a:endParaRPr b="0" i="0" sz="1700" u="none" cap="none" strike="noStrike"/>
          </a:p>
        </p:txBody>
      </p:sp>
      <p:sp>
        <p:nvSpPr>
          <p:cNvPr id="347" name="Google Shape;347;p26"/>
          <p:cNvSpPr/>
          <p:nvPr/>
        </p:nvSpPr>
        <p:spPr>
          <a:xfrm>
            <a:off x="10953512" y="6536174"/>
            <a:ext cx="2691884" cy="35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00"/>
              <a:buFont typeface="Roboto Condensed"/>
              <a:buNone/>
            </a:pPr>
            <a:r>
              <a:rPr b="0" i="0" lang="en-US" sz="17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2750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/>
          <p:nvPr/>
        </p:nvSpPr>
        <p:spPr>
          <a:xfrm>
            <a:off x="648295" y="864870"/>
            <a:ext cx="7847409" cy="17366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88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600"/>
              <a:buFont typeface="Hubot Sans"/>
              <a:buNone/>
            </a:pPr>
            <a:r>
              <a:rPr b="1" i="0" lang="en-US" sz="37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Introducción: Optimización de la Gestión de Inventario</a:t>
            </a:r>
            <a:endParaRPr b="0" i="0" sz="3700" u="none" cap="none" strike="noStrike"/>
          </a:p>
        </p:txBody>
      </p:sp>
      <p:sp>
        <p:nvSpPr>
          <p:cNvPr id="77" name="Google Shape;77;p16"/>
          <p:cNvSpPr/>
          <p:nvPr/>
        </p:nvSpPr>
        <p:spPr>
          <a:xfrm>
            <a:off x="648295" y="2879288"/>
            <a:ext cx="3831000" cy="2298300"/>
          </a:xfrm>
          <a:prstGeom prst="roundRect">
            <a:avLst>
              <a:gd fmla="val 4774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78" name="Google Shape;78;p16"/>
          <p:cNvSpPr/>
          <p:nvPr/>
        </p:nvSpPr>
        <p:spPr>
          <a:xfrm>
            <a:off x="625435" y="2879288"/>
            <a:ext cx="91440" cy="2298263"/>
          </a:xfrm>
          <a:prstGeom prst="roundRect">
            <a:avLst>
              <a:gd fmla="val 30388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924878" y="3087291"/>
            <a:ext cx="2709267" cy="289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Necesidad Central</a:t>
            </a:r>
            <a:endParaRPr b="0" i="0" sz="1900" u="none" cap="none" strike="noStrike"/>
          </a:p>
        </p:txBody>
      </p:sp>
      <p:sp>
        <p:nvSpPr>
          <p:cNvPr id="80" name="Google Shape;80;p16"/>
          <p:cNvSpPr/>
          <p:nvPr/>
        </p:nvSpPr>
        <p:spPr>
          <a:xfrm>
            <a:off x="924878" y="3487817"/>
            <a:ext cx="3346490" cy="1185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 gestión adecuada de inventarios, compras y ventas es clave para la rentabilidad de minimarkets, evitando pérdidas por desabastecimiento o exceso de stock.</a:t>
            </a:r>
            <a:endParaRPr b="0" i="0" sz="1550" u="none" cap="none" strike="noStrike"/>
          </a:p>
        </p:txBody>
      </p:sp>
      <p:sp>
        <p:nvSpPr>
          <p:cNvPr id="81" name="Google Shape;81;p16"/>
          <p:cNvSpPr/>
          <p:nvPr/>
        </p:nvSpPr>
        <p:spPr>
          <a:xfrm>
            <a:off x="4664512" y="2879288"/>
            <a:ext cx="3831300" cy="2298300"/>
          </a:xfrm>
          <a:prstGeom prst="roundRect">
            <a:avLst>
              <a:gd fmla="val 4774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2" name="Google Shape;82;p16"/>
          <p:cNvSpPr/>
          <p:nvPr/>
        </p:nvSpPr>
        <p:spPr>
          <a:xfrm>
            <a:off x="4641652" y="2879288"/>
            <a:ext cx="91440" cy="2298263"/>
          </a:xfrm>
          <a:prstGeom prst="roundRect">
            <a:avLst>
              <a:gd fmla="val 30388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3" name="Google Shape;83;p16"/>
          <p:cNvSpPr/>
          <p:nvPr/>
        </p:nvSpPr>
        <p:spPr>
          <a:xfrm>
            <a:off x="4941094" y="3087291"/>
            <a:ext cx="2768400" cy="2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El Problema Actual</a:t>
            </a:r>
            <a:endParaRPr b="0" i="0" sz="1900" u="none" cap="none" strike="noStrike"/>
          </a:p>
        </p:txBody>
      </p:sp>
      <p:sp>
        <p:nvSpPr>
          <p:cNvPr id="84" name="Google Shape;84;p16"/>
          <p:cNvSpPr/>
          <p:nvPr/>
        </p:nvSpPr>
        <p:spPr>
          <a:xfrm>
            <a:off x="4941094" y="3487817"/>
            <a:ext cx="3346500" cy="14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Sin herramientas digitales, MaxMarket enfrenta dificultades para monitorear productos, registrar ventas y planificar reposiciones, generando errores humanos y pérdidas.</a:t>
            </a:r>
            <a:endParaRPr b="0" i="0" sz="1550" u="none" cap="none" strike="noStrike"/>
          </a:p>
        </p:txBody>
      </p:sp>
      <p:sp>
        <p:nvSpPr>
          <p:cNvPr id="85" name="Google Shape;85;p16"/>
          <p:cNvSpPr/>
          <p:nvPr/>
        </p:nvSpPr>
        <p:spPr>
          <a:xfrm>
            <a:off x="648295" y="5362694"/>
            <a:ext cx="3831074" cy="2001917"/>
          </a:xfrm>
          <a:prstGeom prst="roundRect">
            <a:avLst>
              <a:gd fmla="val 5481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6" name="Google Shape;86;p16"/>
          <p:cNvSpPr/>
          <p:nvPr/>
        </p:nvSpPr>
        <p:spPr>
          <a:xfrm>
            <a:off x="625435" y="5362694"/>
            <a:ext cx="91440" cy="2001917"/>
          </a:xfrm>
          <a:prstGeom prst="roundRect">
            <a:avLst>
              <a:gd fmla="val 30388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924878" y="5570696"/>
            <a:ext cx="3243024" cy="289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La Solución Propuesta</a:t>
            </a:r>
            <a:endParaRPr b="0" i="0" sz="1900" u="none" cap="none" strike="noStrike"/>
          </a:p>
        </p:txBody>
      </p:sp>
      <p:sp>
        <p:nvSpPr>
          <p:cNvPr id="88" name="Google Shape;88;p16"/>
          <p:cNvSpPr/>
          <p:nvPr/>
        </p:nvSpPr>
        <p:spPr>
          <a:xfrm>
            <a:off x="924878" y="5971223"/>
            <a:ext cx="3346490" cy="11853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Desarrollo de un Sistema Web de Gestión de Inventario para optimizar el control de productos, con automatización, alertas de stock y reportes automáticos.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93790" y="1485305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Hubot Sans"/>
              <a:buNone/>
            </a:pPr>
            <a:r>
              <a:rPr b="1" i="0" lang="en-US" sz="44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Planteamiento del Problema: Antecedentes</a:t>
            </a:r>
            <a:endParaRPr b="0" i="0" sz="4450" u="none" cap="none" strike="noStrike"/>
          </a:p>
        </p:txBody>
      </p:sp>
      <p:sp>
        <p:nvSpPr>
          <p:cNvPr id="95" name="Google Shape;95;p17"/>
          <p:cNvSpPr/>
          <p:nvPr/>
        </p:nvSpPr>
        <p:spPr>
          <a:xfrm>
            <a:off x="793790" y="3285580"/>
            <a:ext cx="2974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Contexto Global</a:t>
            </a:r>
            <a:endParaRPr b="0" i="0" sz="2200" u="none" cap="none" strike="noStrike"/>
          </a:p>
        </p:txBody>
      </p:sp>
      <p:sp>
        <p:nvSpPr>
          <p:cNvPr id="96" name="Google Shape;96;p17"/>
          <p:cNvSpPr/>
          <p:nvPr/>
        </p:nvSpPr>
        <p:spPr>
          <a:xfrm>
            <a:off x="793790" y="3775998"/>
            <a:ext cx="63795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Grandes cadenas de retail han adoptado sistemas digitales (como Siki Software y Kyte) para gestión centralizada de productos, stock y ventas, mejorando la eficiencia operativa.</a:t>
            </a:r>
            <a:endParaRPr b="0" i="0" sz="1750" u="none" cap="none" strike="noStrike"/>
          </a:p>
        </p:txBody>
      </p:sp>
      <p:sp>
        <p:nvSpPr>
          <p:cNvPr id="97" name="Google Shape;97;p17"/>
          <p:cNvSpPr/>
          <p:nvPr/>
        </p:nvSpPr>
        <p:spPr>
          <a:xfrm>
            <a:off x="7456884" y="328558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Contexto Local</a:t>
            </a:r>
            <a:endParaRPr b="0" i="0" sz="2200" u="none" cap="none" strike="noStrike"/>
          </a:p>
        </p:txBody>
      </p:sp>
      <p:sp>
        <p:nvSpPr>
          <p:cNvPr id="98" name="Google Shape;98;p17"/>
          <p:cNvSpPr/>
          <p:nvPr/>
        </p:nvSpPr>
        <p:spPr>
          <a:xfrm>
            <a:off x="7456884" y="3775998"/>
            <a:ext cx="63798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Muchos minimarkets locales aún usan métodos manuales, lo que causa desabastecimiento, exceso de stock y errores en el registro de productos.</a:t>
            </a:r>
            <a:endParaRPr b="0" i="0" sz="1750" u="none" cap="none" strike="noStrike"/>
          </a:p>
        </p:txBody>
      </p:sp>
      <p:sp>
        <p:nvSpPr>
          <p:cNvPr id="99" name="Google Shape;99;p17"/>
          <p:cNvSpPr/>
          <p:nvPr/>
        </p:nvSpPr>
        <p:spPr>
          <a:xfrm>
            <a:off x="793790" y="5119857"/>
            <a:ext cx="13042800" cy="1326600"/>
          </a:xfrm>
          <a:prstGeom prst="roundRect">
            <a:avLst>
              <a:gd fmla="val 2565" name="adj"/>
            </a:avLst>
          </a:prstGeom>
          <a:solidFill>
            <a:srgbClr val="DBDB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0604" y="5463948"/>
            <a:ext cx="283488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/>
          <p:nvPr/>
        </p:nvSpPr>
        <p:spPr>
          <a:xfrm>
            <a:off x="1530906" y="5403345"/>
            <a:ext cx="12078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 digitalización del control de inventario reduce errores humanos, mantiene niveles de stock adecuados y genera reportes clave para la toma de decisiones estratégicas.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677942" y="532686"/>
            <a:ext cx="12007453" cy="6054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800"/>
              <a:buFont typeface="Hubot Sans"/>
              <a:buNone/>
            </a:pPr>
            <a:r>
              <a:rPr b="1" i="0" lang="en-US" sz="38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Contextualización y Problema Central</a:t>
            </a:r>
            <a:endParaRPr b="0" i="0" sz="3800" u="none" cap="none" strike="noStrike"/>
          </a:p>
        </p:txBody>
      </p:sp>
      <p:sp>
        <p:nvSpPr>
          <p:cNvPr id="108" name="Google Shape;108;p18"/>
          <p:cNvSpPr/>
          <p:nvPr/>
        </p:nvSpPr>
        <p:spPr>
          <a:xfrm>
            <a:off x="677942" y="1622346"/>
            <a:ext cx="6401038" cy="726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250"/>
              <a:buFont typeface="Hubot Sans"/>
              <a:buNone/>
            </a:pPr>
            <a:r>
              <a:rPr b="1" i="0" lang="en-US" sz="22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Resultados de Encuestas y Entrevistas</a:t>
            </a:r>
            <a:endParaRPr b="0" i="0" sz="2250" u="none" cap="none" strike="noStrike"/>
          </a:p>
        </p:txBody>
      </p:sp>
      <p:pic>
        <p:nvPicPr>
          <p:cNvPr descr="preencoded.png" id="109" name="Google Shape;10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570" y="2540079"/>
            <a:ext cx="290513" cy="36314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/>
          <p:nvPr/>
        </p:nvSpPr>
        <p:spPr>
          <a:xfrm>
            <a:off x="1307425" y="2566749"/>
            <a:ext cx="5771555" cy="619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500"/>
              <a:buFont typeface="Roboto Condensed"/>
              <a:buNone/>
            </a:pP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Clientes insatisfechos por la </a:t>
            </a:r>
            <a:r>
              <a:rPr b="1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ausencia de una plataforma digital</a:t>
            </a: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para compras en línea.</a:t>
            </a:r>
            <a:endParaRPr b="0" i="0" sz="1500" u="none" cap="none" strike="noStrike"/>
          </a:p>
        </p:txBody>
      </p:sp>
      <p:pic>
        <p:nvPicPr>
          <p:cNvPr descr="preencoded.png"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570" y="3547348"/>
            <a:ext cx="290513" cy="36314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/>
          <p:nvPr/>
        </p:nvSpPr>
        <p:spPr>
          <a:xfrm>
            <a:off x="1307425" y="3574018"/>
            <a:ext cx="5771555" cy="619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500"/>
              <a:buFont typeface="Roboto Condensed"/>
              <a:buNone/>
            </a:pP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Deseo de funcionalidades como </a:t>
            </a:r>
            <a:r>
              <a:rPr b="1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carrito de compras en tiempo real</a:t>
            </a: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y notificaciones de stock.</a:t>
            </a:r>
            <a:endParaRPr b="0" i="0" sz="1500" u="none" cap="none" strike="noStrike"/>
          </a:p>
        </p:txBody>
      </p:sp>
      <p:pic>
        <p:nvPicPr>
          <p:cNvPr descr="preencoded.png"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570" y="4554617"/>
            <a:ext cx="290513" cy="36314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>
            <a:off x="1307425" y="4581287"/>
            <a:ext cx="5771555" cy="619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500"/>
              <a:buFont typeface="Roboto Condensed"/>
              <a:buNone/>
            </a:pP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Personal administrativo reporta </a:t>
            </a:r>
            <a:r>
              <a:rPr b="1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control de inventario manual</a:t>
            </a: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no integrado con ventas en línea.</a:t>
            </a:r>
            <a:endParaRPr b="0" i="0" sz="1500" u="none" cap="none" strike="noStrike"/>
          </a:p>
        </p:txBody>
      </p:sp>
      <p:pic>
        <p:nvPicPr>
          <p:cNvPr descr="preencoded.png" id="115" name="Google Shape;11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570" y="5561886"/>
            <a:ext cx="290513" cy="36314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/>
          <p:nvPr/>
        </p:nvSpPr>
        <p:spPr>
          <a:xfrm>
            <a:off x="1307425" y="5588556"/>
            <a:ext cx="5771555" cy="619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500"/>
              <a:buFont typeface="Roboto Condensed"/>
              <a:buNone/>
            </a:pP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Riesgo de </a:t>
            </a:r>
            <a:r>
              <a:rPr b="1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sobreventa y desactualización</a:t>
            </a: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de productos por la falta de integración.</a:t>
            </a:r>
            <a:endParaRPr b="0" i="0" sz="1500" u="none" cap="none" strike="noStrike"/>
          </a:p>
        </p:txBody>
      </p:sp>
      <p:sp>
        <p:nvSpPr>
          <p:cNvPr id="117" name="Google Shape;117;p18"/>
          <p:cNvSpPr/>
          <p:nvPr/>
        </p:nvSpPr>
        <p:spPr>
          <a:xfrm>
            <a:off x="7559040" y="1622346"/>
            <a:ext cx="6401038" cy="726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250"/>
              <a:buFont typeface="Hubot Sans"/>
              <a:buNone/>
            </a:pPr>
            <a:r>
              <a:rPr b="1" i="0" lang="en-US" sz="22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Identificación del Problema (Diagrama Ishikawa)</a:t>
            </a:r>
            <a:endParaRPr b="0" i="0" sz="2250" u="none" cap="none" strike="noStrike"/>
          </a:p>
        </p:txBody>
      </p:sp>
      <p:pic>
        <p:nvPicPr>
          <p:cNvPr descr="preencoded.png" id="118" name="Google Shape;11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9040" y="2566749"/>
            <a:ext cx="6401038" cy="314658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10691234" y="2843443"/>
            <a:ext cx="1581450" cy="182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350"/>
              <a:buFont typeface="Hubot Sans"/>
              <a:buNone/>
            </a:pPr>
            <a:r>
              <a:rPr b="1" i="0" lang="en-US" sz="135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Errores Humanos</a:t>
            </a:r>
            <a:endParaRPr b="0" i="0" sz="1350" u="none" cap="none" strike="noStrike"/>
          </a:p>
        </p:txBody>
      </p:sp>
      <p:sp>
        <p:nvSpPr>
          <p:cNvPr id="120" name="Google Shape;120;p18"/>
          <p:cNvSpPr/>
          <p:nvPr/>
        </p:nvSpPr>
        <p:spPr>
          <a:xfrm>
            <a:off x="10691234" y="3078470"/>
            <a:ext cx="2960199" cy="146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50"/>
              <a:buFont typeface="Roboto Condensed"/>
              <a:buNone/>
            </a:pPr>
            <a:r>
              <a:rPr b="0" i="0" lang="en-US" sz="10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Registro y facturación incorrectos</a:t>
            </a:r>
            <a:endParaRPr b="0" i="0" sz="1050" u="none" cap="none" strike="noStrike"/>
          </a:p>
        </p:txBody>
      </p:sp>
      <p:pic>
        <p:nvPicPr>
          <p:cNvPr descr="preencoded.png" id="121" name="Google Shape;121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22463" y="2930053"/>
            <a:ext cx="208189" cy="20819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/>
          <p:nvPr/>
        </p:nvSpPr>
        <p:spPr>
          <a:xfrm>
            <a:off x="10691234" y="3578613"/>
            <a:ext cx="1903493" cy="182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350"/>
              <a:buFont typeface="Hubot Sans"/>
              <a:buNone/>
            </a:pPr>
            <a:r>
              <a:rPr b="1" i="0" lang="en-US" sz="135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Falta de Integración</a:t>
            </a:r>
            <a:endParaRPr b="0" i="0" sz="1350" u="none" cap="none" strike="noStrike"/>
          </a:p>
        </p:txBody>
      </p:sp>
      <p:sp>
        <p:nvSpPr>
          <p:cNvPr id="123" name="Google Shape;123;p18"/>
          <p:cNvSpPr/>
          <p:nvPr/>
        </p:nvSpPr>
        <p:spPr>
          <a:xfrm>
            <a:off x="10691234" y="3813640"/>
            <a:ext cx="2960199" cy="146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50"/>
              <a:buFont typeface="Roboto Condensed"/>
              <a:buNone/>
            </a:pPr>
            <a:r>
              <a:rPr b="0" i="0" lang="en-US" sz="10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Sistemas aislados sin sincronización</a:t>
            </a:r>
            <a:endParaRPr b="0" i="0" sz="1050" u="none" cap="none" strike="noStrike"/>
          </a:p>
        </p:txBody>
      </p:sp>
      <p:pic>
        <p:nvPicPr>
          <p:cNvPr descr="preencoded.png" id="124" name="Google Shape;124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022463" y="3567634"/>
            <a:ext cx="208189" cy="20819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10691234" y="4313783"/>
            <a:ext cx="1693575" cy="182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350"/>
              <a:buFont typeface="Hubot Sans"/>
              <a:buNone/>
            </a:pPr>
            <a:r>
              <a:rPr b="1" i="0" lang="en-US" sz="135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Métodos Manuales</a:t>
            </a:r>
            <a:endParaRPr b="0" i="0" sz="1350" u="none" cap="none" strike="noStrike"/>
          </a:p>
        </p:txBody>
      </p:sp>
      <p:sp>
        <p:nvSpPr>
          <p:cNvPr id="126" name="Google Shape;126;p18"/>
          <p:cNvSpPr/>
          <p:nvPr/>
        </p:nvSpPr>
        <p:spPr>
          <a:xfrm>
            <a:off x="10691234" y="4548810"/>
            <a:ext cx="2960199" cy="146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50"/>
              <a:buFont typeface="Roboto Condensed"/>
              <a:buNone/>
            </a:pPr>
            <a:r>
              <a:rPr b="0" i="0" lang="en-US" sz="10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Operaciones lentas y repetitivas</a:t>
            </a:r>
            <a:endParaRPr b="0" i="0" sz="1050" u="none" cap="none" strike="noStrike"/>
          </a:p>
        </p:txBody>
      </p:sp>
      <p:pic>
        <p:nvPicPr>
          <p:cNvPr descr="preencoded.png" id="127" name="Google Shape;127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22463" y="4198709"/>
            <a:ext cx="208189" cy="20819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/>
          <p:nvPr/>
        </p:nvSpPr>
        <p:spPr>
          <a:xfrm>
            <a:off x="10697740" y="5048953"/>
            <a:ext cx="1645087" cy="182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350"/>
              <a:buFont typeface="Hubot Sans"/>
              <a:buNone/>
            </a:pPr>
            <a:r>
              <a:rPr b="1" i="0" lang="en-US" sz="135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Problema Central</a:t>
            </a:r>
            <a:endParaRPr b="0" i="0" sz="1350" u="none" cap="none" strike="noStrike"/>
          </a:p>
        </p:txBody>
      </p:sp>
      <p:sp>
        <p:nvSpPr>
          <p:cNvPr id="129" name="Google Shape;129;p18"/>
          <p:cNvSpPr/>
          <p:nvPr/>
        </p:nvSpPr>
        <p:spPr>
          <a:xfrm>
            <a:off x="10697740" y="5283980"/>
            <a:ext cx="2960199" cy="146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050"/>
              <a:buFont typeface="Roboto Condensed"/>
              <a:buNone/>
            </a:pPr>
            <a:r>
              <a:rPr b="0" i="0" lang="en-US" sz="10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Ineficiencia del proceso manual</a:t>
            </a:r>
            <a:endParaRPr b="0" i="0" sz="1050" u="none" cap="none" strike="noStrike"/>
          </a:p>
        </p:txBody>
      </p:sp>
      <p:pic>
        <p:nvPicPr>
          <p:cNvPr descr="preencoded.png" id="130" name="Google Shape;130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022463" y="4933879"/>
            <a:ext cx="208189" cy="20819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968454" y="6862048"/>
            <a:ext cx="12984004" cy="619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500"/>
              <a:buFont typeface="Roboto Condensed"/>
              <a:buNone/>
            </a:pP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El problema central es la </a:t>
            </a:r>
            <a:r>
              <a:rPr b="1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ineficiencia del proceso manual</a:t>
            </a:r>
            <a:r>
              <a:rPr b="0" i="0" lang="en-US" sz="150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de gestión de inventario y ventas, que causa errores, desactualización de stock, riesgo de sobreventa, insatisfacción de clientes y pérdidas económicas.</a:t>
            </a:r>
            <a:endParaRPr b="0" i="0" sz="1500" u="none" cap="none" strike="noStrike"/>
          </a:p>
        </p:txBody>
      </p:sp>
      <p:sp>
        <p:nvSpPr>
          <p:cNvPr id="132" name="Google Shape;132;p18"/>
          <p:cNvSpPr/>
          <p:nvPr/>
        </p:nvSpPr>
        <p:spPr>
          <a:xfrm>
            <a:off x="677942" y="6644164"/>
            <a:ext cx="22860" cy="1055608"/>
          </a:xfrm>
          <a:prstGeom prst="rect">
            <a:avLst/>
          </a:prstGeom>
          <a:solidFill>
            <a:srgbClr val="1E1E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652105" y="1066919"/>
            <a:ext cx="12330470" cy="582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57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650"/>
              <a:buFont typeface="Hubot Sans"/>
              <a:buNone/>
            </a:pPr>
            <a:r>
              <a:rPr b="1" i="0" lang="en-US" sz="36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Formulación y Justificación del Proyecto</a:t>
            </a:r>
            <a:endParaRPr b="0" i="0" sz="3650" u="none" cap="none" strike="noStrike"/>
          </a:p>
        </p:txBody>
      </p:sp>
      <p:sp>
        <p:nvSpPr>
          <p:cNvPr id="139" name="Google Shape;139;p19"/>
          <p:cNvSpPr/>
          <p:nvPr/>
        </p:nvSpPr>
        <p:spPr>
          <a:xfrm>
            <a:off x="931545" y="2301121"/>
            <a:ext cx="13046750" cy="2328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62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2900"/>
              <a:buFont typeface="Hubot Sans"/>
              <a:buNone/>
            </a:pPr>
            <a:r>
              <a:rPr b="1" i="0" lang="en-US" sz="29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¿Cómo mejorar la gestión de inventario y ventas del minimarket MaxMarket de la ciudad de La Paz, que actualmente enfrenta problemas de registro manual de productos, desactualización de stock, riesgo de sobreventa y dificultades administrativas?</a:t>
            </a:r>
            <a:endParaRPr b="0" i="0" sz="2900" u="none" cap="none" strike="noStrike"/>
          </a:p>
        </p:txBody>
      </p:sp>
      <p:sp>
        <p:nvSpPr>
          <p:cNvPr id="140" name="Google Shape;140;p19"/>
          <p:cNvSpPr/>
          <p:nvPr/>
        </p:nvSpPr>
        <p:spPr>
          <a:xfrm>
            <a:off x="652105" y="2021681"/>
            <a:ext cx="22860" cy="2887742"/>
          </a:xfrm>
          <a:prstGeom prst="rect">
            <a:avLst/>
          </a:prstGeom>
          <a:solidFill>
            <a:srgbClr val="1E1E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105" y="5118973"/>
            <a:ext cx="558879" cy="55887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/>
          <p:nvPr/>
        </p:nvSpPr>
        <p:spPr>
          <a:xfrm>
            <a:off x="1443871" y="5276136"/>
            <a:ext cx="3121462" cy="291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8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Justificación Social</a:t>
            </a:r>
            <a:endParaRPr b="0" i="0" sz="1800" u="none" cap="none" strike="noStrike"/>
          </a:p>
        </p:txBody>
      </p:sp>
      <p:sp>
        <p:nvSpPr>
          <p:cNvPr id="143" name="Google Shape;143;p19"/>
          <p:cNvSpPr/>
          <p:nvPr/>
        </p:nvSpPr>
        <p:spPr>
          <a:xfrm>
            <a:off x="1443871" y="5678924"/>
            <a:ext cx="3494961" cy="119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4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Mejora la eficiencia en el abastecimiento, fortalece la confianza del consumidor y fomenta la capacitación digital del personal, impulsando el comercio local.</a:t>
            </a:r>
            <a:endParaRPr b="0" i="0" sz="1450" u="none" cap="none" strike="noStrike"/>
          </a:p>
        </p:txBody>
      </p:sp>
      <p:pic>
        <p:nvPicPr>
          <p:cNvPr descr="preencoded.png" id="144" name="Google Shape;14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1718" y="5118973"/>
            <a:ext cx="558879" cy="55887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/>
          <p:nvPr/>
        </p:nvSpPr>
        <p:spPr>
          <a:xfrm>
            <a:off x="5963483" y="5276136"/>
            <a:ext cx="3289221" cy="291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8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Justificación Técnica</a:t>
            </a:r>
            <a:endParaRPr b="0" i="0" sz="1800" u="none" cap="none" strike="noStrike"/>
          </a:p>
        </p:txBody>
      </p:sp>
      <p:sp>
        <p:nvSpPr>
          <p:cNvPr id="146" name="Google Shape;146;p19"/>
          <p:cNvSpPr/>
          <p:nvPr/>
        </p:nvSpPr>
        <p:spPr>
          <a:xfrm>
            <a:off x="5963483" y="5678924"/>
            <a:ext cx="3495080" cy="119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4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Uso de tecnologías probadas (HTML, CSS, JavaScript, bases de datos escalables) bajo arquitectura modular (SOA) para automatizar procesos críticos y garantizar compatibilidad.</a:t>
            </a:r>
            <a:endParaRPr b="0" i="0" sz="1450" u="none" cap="none" strike="noStrike"/>
          </a:p>
        </p:txBody>
      </p:sp>
      <p:pic>
        <p:nvPicPr>
          <p:cNvPr descr="preencoded.png" id="147" name="Google Shape;14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91449" y="5118973"/>
            <a:ext cx="558879" cy="55887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"/>
          <p:cNvSpPr/>
          <p:nvPr/>
        </p:nvSpPr>
        <p:spPr>
          <a:xfrm>
            <a:off x="10483215" y="5276136"/>
            <a:ext cx="3495080" cy="582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800"/>
              <a:buFont typeface="Hubot Sans"/>
              <a:buNone/>
            </a:pPr>
            <a:r>
              <a:rPr b="1" i="0" lang="en-US" sz="18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Justificación Económica</a:t>
            </a:r>
            <a:endParaRPr b="0" i="0" sz="1800" u="none" cap="none" strike="noStrike"/>
          </a:p>
        </p:txBody>
      </p:sp>
      <p:sp>
        <p:nvSpPr>
          <p:cNvPr id="149" name="Google Shape;149;p19"/>
          <p:cNvSpPr/>
          <p:nvPr/>
        </p:nvSpPr>
        <p:spPr>
          <a:xfrm>
            <a:off x="10483215" y="5970032"/>
            <a:ext cx="3495080" cy="119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450"/>
              <a:buFont typeface="Roboto Condensed"/>
              <a:buNone/>
            </a:pPr>
            <a:r>
              <a:rPr b="0" i="0" lang="en-US" sz="14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Reduce errores en el registro, optimiza el tiempo de actualización de inventario y disminuye la carga administrativa, maximizando los recursos existentes.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/>
          <p:nvPr/>
        </p:nvSpPr>
        <p:spPr>
          <a:xfrm>
            <a:off x="578585" y="530274"/>
            <a:ext cx="65331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200"/>
              <a:buFont typeface="Hubot Sans"/>
              <a:buNone/>
            </a:pPr>
            <a:r>
              <a:rPr b="1" i="0" lang="en-US" sz="3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Objetivos y Delimitación</a:t>
            </a:r>
            <a:endParaRPr b="0" i="0" sz="3200" u="none" cap="none" strike="noStrike"/>
          </a:p>
        </p:txBody>
      </p:sp>
      <p:sp>
        <p:nvSpPr>
          <p:cNvPr id="156" name="Google Shape;156;p20"/>
          <p:cNvSpPr/>
          <p:nvPr/>
        </p:nvSpPr>
        <p:spPr>
          <a:xfrm>
            <a:off x="575573" y="1846477"/>
            <a:ext cx="26556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2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Objetivo General</a:t>
            </a:r>
            <a:endParaRPr b="0" i="0" sz="2200" u="none" cap="none" strike="noStrike"/>
          </a:p>
        </p:txBody>
      </p:sp>
      <p:sp>
        <p:nvSpPr>
          <p:cNvPr id="157" name="Google Shape;157;p20"/>
          <p:cNvSpPr/>
          <p:nvPr/>
        </p:nvSpPr>
        <p:spPr>
          <a:xfrm>
            <a:off x="575573" y="2319274"/>
            <a:ext cx="65391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Mejorar la gestión de inventario y ventas del minimarket MaxMarket de la ciudad de La Paz, a fin de reducir errores en el registro de productos, optimizar la disponibilidad de stock y fortalecer la eficiencia administrativa del establecimiento.</a:t>
            </a:r>
            <a:endParaRPr b="0" i="0" sz="1550" u="none" cap="none" strike="noStrike"/>
          </a:p>
        </p:txBody>
      </p:sp>
      <p:sp>
        <p:nvSpPr>
          <p:cNvPr id="158" name="Google Shape;158;p20"/>
          <p:cNvSpPr/>
          <p:nvPr/>
        </p:nvSpPr>
        <p:spPr>
          <a:xfrm>
            <a:off x="575573" y="3375394"/>
            <a:ext cx="6539100" cy="28200"/>
          </a:xfrm>
          <a:prstGeom prst="rect">
            <a:avLst/>
          </a:prstGeom>
          <a:solidFill>
            <a:srgbClr val="55575A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9" name="Google Shape;159;p20"/>
          <p:cNvSpPr/>
          <p:nvPr/>
        </p:nvSpPr>
        <p:spPr>
          <a:xfrm>
            <a:off x="575573" y="3588361"/>
            <a:ext cx="34518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2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Objetivos Específicos</a:t>
            </a:r>
            <a:endParaRPr b="0" i="0" sz="2200" u="none" cap="none" strike="noStrike"/>
          </a:p>
        </p:txBody>
      </p:sp>
      <p:sp>
        <p:nvSpPr>
          <p:cNvPr id="160" name="Google Shape;160;p20"/>
          <p:cNvSpPr/>
          <p:nvPr/>
        </p:nvSpPr>
        <p:spPr>
          <a:xfrm>
            <a:off x="575573" y="4172006"/>
            <a:ext cx="82200" cy="82200"/>
          </a:xfrm>
          <a:prstGeom prst="roundRect">
            <a:avLst>
              <a:gd fmla="val 556523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61" name="Google Shape;161;p20"/>
          <p:cNvSpPr/>
          <p:nvPr/>
        </p:nvSpPr>
        <p:spPr>
          <a:xfrm>
            <a:off x="822152" y="4081637"/>
            <a:ext cx="62925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Analizar los procesos actuales de gestión de inventario y ventas, identificando problemas.</a:t>
            </a:r>
            <a:endParaRPr b="0" i="0" sz="1550" u="none" cap="none" strike="noStrike"/>
          </a:p>
        </p:txBody>
      </p:sp>
      <p:sp>
        <p:nvSpPr>
          <p:cNvPr id="162" name="Google Shape;162;p20"/>
          <p:cNvSpPr/>
          <p:nvPr/>
        </p:nvSpPr>
        <p:spPr>
          <a:xfrm>
            <a:off x="575573" y="4763865"/>
            <a:ext cx="82200" cy="82200"/>
          </a:xfrm>
          <a:prstGeom prst="roundRect">
            <a:avLst>
              <a:gd fmla="val 556523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63" name="Google Shape;163;p20"/>
          <p:cNvSpPr/>
          <p:nvPr/>
        </p:nvSpPr>
        <p:spPr>
          <a:xfrm>
            <a:off x="822152" y="4673497"/>
            <a:ext cx="62925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Examinar métodos de control de inventario (FIFO, LIFO) para evaluar su aplicabilidad.</a:t>
            </a:r>
            <a:endParaRPr b="0" i="0" sz="1550" u="none" cap="none" strike="noStrike"/>
          </a:p>
        </p:txBody>
      </p:sp>
      <p:sp>
        <p:nvSpPr>
          <p:cNvPr id="164" name="Google Shape;164;p20"/>
          <p:cNvSpPr/>
          <p:nvPr/>
        </p:nvSpPr>
        <p:spPr>
          <a:xfrm>
            <a:off x="575573" y="5355725"/>
            <a:ext cx="82200" cy="82200"/>
          </a:xfrm>
          <a:prstGeom prst="roundRect">
            <a:avLst>
              <a:gd fmla="val 556523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65" name="Google Shape;165;p20"/>
          <p:cNvSpPr/>
          <p:nvPr/>
        </p:nvSpPr>
        <p:spPr>
          <a:xfrm>
            <a:off x="822152" y="5265357"/>
            <a:ext cx="62925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Investigar prácticas de gestión de inventario digital en negocios minoristas similares.</a:t>
            </a:r>
            <a:endParaRPr b="0" i="0" sz="1550" u="none" cap="none" strike="noStrike"/>
          </a:p>
        </p:txBody>
      </p:sp>
      <p:sp>
        <p:nvSpPr>
          <p:cNvPr id="166" name="Google Shape;166;p20"/>
          <p:cNvSpPr/>
          <p:nvPr/>
        </p:nvSpPr>
        <p:spPr>
          <a:xfrm>
            <a:off x="575573" y="5947585"/>
            <a:ext cx="82200" cy="82200"/>
          </a:xfrm>
          <a:prstGeom prst="roundRect">
            <a:avLst>
              <a:gd fmla="val 556523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67" name="Google Shape;167;p20"/>
          <p:cNvSpPr/>
          <p:nvPr/>
        </p:nvSpPr>
        <p:spPr>
          <a:xfrm>
            <a:off x="822152" y="5933416"/>
            <a:ext cx="6292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Verificar el cumplimiento del objetivo general mediante la evaluación de datos e indicadores de eficiencia.</a:t>
            </a:r>
            <a:endParaRPr b="0" i="0" sz="1550" u="none" cap="none" strike="noStrike"/>
          </a:p>
        </p:txBody>
      </p:sp>
      <p:sp>
        <p:nvSpPr>
          <p:cNvPr id="168" name="Google Shape;168;p20"/>
          <p:cNvSpPr/>
          <p:nvPr/>
        </p:nvSpPr>
        <p:spPr>
          <a:xfrm>
            <a:off x="7395815" y="311752"/>
            <a:ext cx="39135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19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Delimitación del Estudio</a:t>
            </a:r>
            <a:endParaRPr b="0" i="0" sz="1900" u="none" cap="none" strike="noStrike"/>
          </a:p>
        </p:txBody>
      </p:sp>
      <p:sp>
        <p:nvSpPr>
          <p:cNvPr id="169" name="Google Shape;169;p20"/>
          <p:cNvSpPr/>
          <p:nvPr/>
        </p:nvSpPr>
        <p:spPr>
          <a:xfrm>
            <a:off x="7395815" y="1051606"/>
            <a:ext cx="6539100" cy="1282800"/>
          </a:xfrm>
          <a:prstGeom prst="roundRect">
            <a:avLst>
              <a:gd fmla="val 8554" name="adj"/>
            </a:avLst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7395815" y="1028746"/>
            <a:ext cx="6539100" cy="91500"/>
          </a:xfrm>
          <a:prstGeom prst="roundRect">
            <a:avLst>
              <a:gd fmla="val 26977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10418634" y="805028"/>
            <a:ext cx="493200" cy="493200"/>
          </a:xfrm>
          <a:prstGeom prst="roundRect">
            <a:avLst>
              <a:gd fmla="val 185373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2" name="Google Shape;17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66628" y="928377"/>
            <a:ext cx="197287" cy="24657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/>
          <p:nvPr/>
        </p:nvSpPr>
        <p:spPr>
          <a:xfrm>
            <a:off x="7583101" y="1462729"/>
            <a:ext cx="20556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Espacial</a:t>
            </a:r>
            <a:endParaRPr b="0" i="0" sz="1900" u="none" cap="none" strike="noStrike"/>
          </a:p>
        </p:txBody>
      </p:sp>
      <p:sp>
        <p:nvSpPr>
          <p:cNvPr id="174" name="Google Shape;174;p20"/>
          <p:cNvSpPr/>
          <p:nvPr/>
        </p:nvSpPr>
        <p:spPr>
          <a:xfrm>
            <a:off x="7583101" y="1884091"/>
            <a:ext cx="6164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Minimarket MaxMarket, Villa Fátima, Calle Santa Rosa Nº 471, La Paz, Bolivia.</a:t>
            </a:r>
            <a:endParaRPr b="0" i="0" sz="1550" u="none" cap="none" strike="noStrike"/>
          </a:p>
        </p:txBody>
      </p:sp>
      <p:sp>
        <p:nvSpPr>
          <p:cNvPr id="175" name="Google Shape;175;p20"/>
          <p:cNvSpPr/>
          <p:nvPr/>
        </p:nvSpPr>
        <p:spPr>
          <a:xfrm>
            <a:off x="7395815" y="2745389"/>
            <a:ext cx="6539100" cy="1282800"/>
          </a:xfrm>
          <a:prstGeom prst="roundRect">
            <a:avLst>
              <a:gd fmla="val 8554" name="adj"/>
            </a:avLst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7395815" y="2722529"/>
            <a:ext cx="6539100" cy="91500"/>
          </a:xfrm>
          <a:prstGeom prst="roundRect">
            <a:avLst>
              <a:gd fmla="val 26977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10418634" y="2498811"/>
            <a:ext cx="493200" cy="493200"/>
          </a:xfrm>
          <a:prstGeom prst="roundRect">
            <a:avLst>
              <a:gd fmla="val 185373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8" name="Google Shape;17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66628" y="2622160"/>
            <a:ext cx="197287" cy="24657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0"/>
          <p:cNvSpPr/>
          <p:nvPr/>
        </p:nvSpPr>
        <p:spPr>
          <a:xfrm>
            <a:off x="7583101" y="3156512"/>
            <a:ext cx="20556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Temporal</a:t>
            </a:r>
            <a:endParaRPr b="0" i="0" sz="1900" u="none" cap="none" strike="noStrike"/>
          </a:p>
        </p:txBody>
      </p:sp>
      <p:sp>
        <p:nvSpPr>
          <p:cNvPr id="180" name="Google Shape;180;p20"/>
          <p:cNvSpPr/>
          <p:nvPr/>
        </p:nvSpPr>
        <p:spPr>
          <a:xfrm>
            <a:off x="7583101" y="3577874"/>
            <a:ext cx="6164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Del 12 de agosto al 27 de noviembre del presente año (3 meses y 2 semanas).</a:t>
            </a:r>
            <a:endParaRPr b="0" i="0" sz="1550" u="none" cap="none" strike="noStrike"/>
          </a:p>
        </p:txBody>
      </p:sp>
      <p:sp>
        <p:nvSpPr>
          <p:cNvPr id="181" name="Google Shape;181;p20"/>
          <p:cNvSpPr/>
          <p:nvPr/>
        </p:nvSpPr>
        <p:spPr>
          <a:xfrm>
            <a:off x="7395815" y="4439173"/>
            <a:ext cx="6539100" cy="1282800"/>
          </a:xfrm>
          <a:prstGeom prst="roundRect">
            <a:avLst>
              <a:gd fmla="val 8554" name="adj"/>
            </a:avLst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7395815" y="4416313"/>
            <a:ext cx="6539100" cy="91500"/>
          </a:xfrm>
          <a:prstGeom prst="roundRect">
            <a:avLst>
              <a:gd fmla="val 26977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10418634" y="4192594"/>
            <a:ext cx="493200" cy="493200"/>
          </a:xfrm>
          <a:prstGeom prst="roundRect">
            <a:avLst>
              <a:gd fmla="val 185373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4" name="Google Shape;184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6628" y="4315943"/>
            <a:ext cx="197287" cy="24657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0"/>
          <p:cNvSpPr/>
          <p:nvPr/>
        </p:nvSpPr>
        <p:spPr>
          <a:xfrm>
            <a:off x="7583101" y="4850295"/>
            <a:ext cx="20556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Poblacional</a:t>
            </a:r>
            <a:endParaRPr b="0" i="0" sz="1900" u="none" cap="none" strike="noStrike"/>
          </a:p>
        </p:txBody>
      </p:sp>
      <p:sp>
        <p:nvSpPr>
          <p:cNvPr id="186" name="Google Shape;186;p20"/>
          <p:cNvSpPr/>
          <p:nvPr/>
        </p:nvSpPr>
        <p:spPr>
          <a:xfrm>
            <a:off x="7583101" y="5271658"/>
            <a:ext cx="6164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Actores internos: Personal administrativo, supervisores y gerencia de MaxMarket.</a:t>
            </a:r>
            <a:endParaRPr b="0" i="0" sz="1550" u="none" cap="none" strike="noStrike"/>
          </a:p>
        </p:txBody>
      </p:sp>
      <p:sp>
        <p:nvSpPr>
          <p:cNvPr id="187" name="Google Shape;187;p20"/>
          <p:cNvSpPr/>
          <p:nvPr/>
        </p:nvSpPr>
        <p:spPr>
          <a:xfrm>
            <a:off x="7395815" y="6132956"/>
            <a:ext cx="6539100" cy="1545900"/>
          </a:xfrm>
          <a:prstGeom prst="roundRect">
            <a:avLst>
              <a:gd fmla="val 7099" name="adj"/>
            </a:avLst>
          </a:prstGeom>
          <a:solidFill>
            <a:srgbClr val="E8E8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7395815" y="6110096"/>
            <a:ext cx="6539100" cy="91500"/>
          </a:xfrm>
          <a:prstGeom prst="roundRect">
            <a:avLst>
              <a:gd fmla="val 26977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0418634" y="5886377"/>
            <a:ext cx="493200" cy="493200"/>
          </a:xfrm>
          <a:prstGeom prst="roundRect">
            <a:avLst>
              <a:gd fmla="val 185373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0" name="Google Shape;19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66628" y="6009726"/>
            <a:ext cx="197287" cy="24657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0"/>
          <p:cNvSpPr/>
          <p:nvPr/>
        </p:nvSpPr>
        <p:spPr>
          <a:xfrm>
            <a:off x="7583101" y="6544078"/>
            <a:ext cx="20556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600"/>
              <a:buFont typeface="Hubot Sans"/>
              <a:buNone/>
            </a:pPr>
            <a:r>
              <a:rPr b="1" i="0" lang="en-US" sz="19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Conceptual</a:t>
            </a:r>
            <a:endParaRPr b="0" i="0" sz="190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7583101" y="6965441"/>
            <a:ext cx="61644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5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Gestión centralizada de inventario, control de movimientos, generación de reportes y principios de arquitectura modular (SOA).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575548" y="452199"/>
            <a:ext cx="7934444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3200"/>
              <a:buFont typeface="Hubot Sans"/>
              <a:buNone/>
            </a:pPr>
            <a:r>
              <a:rPr b="1" i="0" lang="en-US" sz="32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Alcances y Límites del Sistema</a:t>
            </a:r>
            <a:endParaRPr b="0" i="0" sz="3200" u="none" cap="none" strike="noStrike"/>
          </a:p>
        </p:txBody>
      </p:sp>
      <p:sp>
        <p:nvSpPr>
          <p:cNvPr id="199" name="Google Shape;199;p21"/>
          <p:cNvSpPr/>
          <p:nvPr/>
        </p:nvSpPr>
        <p:spPr>
          <a:xfrm>
            <a:off x="575548" y="1377077"/>
            <a:ext cx="3461504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19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Alcances del Proyecto</a:t>
            </a:r>
            <a:endParaRPr b="0" i="0" sz="1900" u="none" cap="none" strike="noStrike"/>
          </a:p>
        </p:txBody>
      </p:sp>
      <p:sp>
        <p:nvSpPr>
          <p:cNvPr id="200" name="Google Shape;200;p21"/>
          <p:cNvSpPr/>
          <p:nvPr/>
        </p:nvSpPr>
        <p:spPr>
          <a:xfrm>
            <a:off x="575548" y="1870353"/>
            <a:ext cx="6539032" cy="1249561"/>
          </a:xfrm>
          <a:prstGeom prst="roundRect">
            <a:avLst>
              <a:gd fmla="val 1974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739973" y="2034778"/>
            <a:ext cx="493276" cy="493276"/>
          </a:xfrm>
          <a:prstGeom prst="roundRect">
            <a:avLst>
              <a:gd fmla="val 18535436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2" name="Google Shape;2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5586" y="2142649"/>
            <a:ext cx="221933" cy="277416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/>
          <p:nvPr/>
        </p:nvSpPr>
        <p:spPr>
          <a:xfrm>
            <a:off x="739973" y="2265054"/>
            <a:ext cx="62103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4572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Roboto Condensed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Centralizar la gestión del inventario de productos (entradas, salidas y movimientos).</a:t>
            </a:r>
            <a:endParaRPr b="0" i="0" sz="1650" u="none" cap="none" strike="noStrike"/>
          </a:p>
        </p:txBody>
      </p:sp>
      <p:sp>
        <p:nvSpPr>
          <p:cNvPr id="204" name="Google Shape;204;p21"/>
          <p:cNvSpPr/>
          <p:nvPr/>
        </p:nvSpPr>
        <p:spPr>
          <a:xfrm>
            <a:off x="575548" y="3284339"/>
            <a:ext cx="6539032" cy="1249561"/>
          </a:xfrm>
          <a:prstGeom prst="roundRect">
            <a:avLst>
              <a:gd fmla="val 1974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739973" y="3448764"/>
            <a:ext cx="493276" cy="493276"/>
          </a:xfrm>
          <a:prstGeom prst="roundRect">
            <a:avLst>
              <a:gd fmla="val 18535436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6" name="Google Shape;20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5586" y="3556635"/>
            <a:ext cx="221933" cy="27741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/>
          <p:nvPr/>
        </p:nvSpPr>
        <p:spPr>
          <a:xfrm>
            <a:off x="739973" y="3563941"/>
            <a:ext cx="62103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4572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Roboto Condensed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Controlar y actualizar el stock de productos de forma sistemática, reduciendo errores.</a:t>
            </a:r>
            <a:endParaRPr b="0" i="0" sz="1650" u="none" cap="none" strike="noStrike"/>
          </a:p>
        </p:txBody>
      </p:sp>
      <p:sp>
        <p:nvSpPr>
          <p:cNvPr id="208" name="Google Shape;208;p21"/>
          <p:cNvSpPr/>
          <p:nvPr/>
        </p:nvSpPr>
        <p:spPr>
          <a:xfrm>
            <a:off x="575548" y="4698325"/>
            <a:ext cx="6539032" cy="1512570"/>
          </a:xfrm>
          <a:prstGeom prst="roundRect">
            <a:avLst>
              <a:gd fmla="val 1631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739973" y="4862751"/>
            <a:ext cx="493276" cy="493276"/>
          </a:xfrm>
          <a:prstGeom prst="roundRect">
            <a:avLst>
              <a:gd fmla="val 18535436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0" name="Google Shape;210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5586" y="4970621"/>
            <a:ext cx="221933" cy="27741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1"/>
          <p:cNvSpPr/>
          <p:nvPr/>
        </p:nvSpPr>
        <p:spPr>
          <a:xfrm>
            <a:off x="739973" y="5031827"/>
            <a:ext cx="62103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4572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Roboto Condensed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Generar reportes internos de inventario, incluyendo niveles críticos de stock y rotación de productos.</a:t>
            </a:r>
            <a:endParaRPr b="0" i="0" sz="1650" u="none" cap="none" strike="noStrike"/>
          </a:p>
        </p:txBody>
      </p:sp>
      <p:sp>
        <p:nvSpPr>
          <p:cNvPr id="212" name="Google Shape;212;p21"/>
          <p:cNvSpPr/>
          <p:nvPr/>
        </p:nvSpPr>
        <p:spPr>
          <a:xfrm>
            <a:off x="575548" y="6375321"/>
            <a:ext cx="6539032" cy="1249561"/>
          </a:xfrm>
          <a:prstGeom prst="roundRect">
            <a:avLst>
              <a:gd fmla="val 1974" name="adj"/>
            </a:avLst>
          </a:prstGeom>
          <a:solidFill>
            <a:srgbClr val="D8D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739973" y="6539746"/>
            <a:ext cx="493276" cy="493276"/>
          </a:xfrm>
          <a:prstGeom prst="roundRect">
            <a:avLst>
              <a:gd fmla="val 18535436" name="adj"/>
            </a:avLst>
          </a:prstGeom>
          <a:solidFill>
            <a:srgbClr val="C8CA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4" name="Google Shape;214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5586" y="6647617"/>
            <a:ext cx="221933" cy="277416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1"/>
          <p:cNvSpPr/>
          <p:nvPr/>
        </p:nvSpPr>
        <p:spPr>
          <a:xfrm>
            <a:off x="739973" y="6647497"/>
            <a:ext cx="62103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4572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Roboto Condensed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Facilitar la administración de categorías de productos para búsquedas y consultas rápidas.</a:t>
            </a:r>
            <a:endParaRPr b="0" i="0" sz="1650" u="none" cap="none" strike="noStrike"/>
          </a:p>
        </p:txBody>
      </p:sp>
      <p:sp>
        <p:nvSpPr>
          <p:cNvPr id="216" name="Google Shape;216;p21"/>
          <p:cNvSpPr/>
          <p:nvPr/>
        </p:nvSpPr>
        <p:spPr>
          <a:xfrm>
            <a:off x="7523440" y="1377077"/>
            <a:ext cx="3223617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1900"/>
              <a:buFont typeface="Hubot Sans"/>
              <a:buNone/>
            </a:pPr>
            <a:r>
              <a:rPr b="1" i="0" lang="en-US" sz="190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Límites del Proyecto</a:t>
            </a:r>
            <a:endParaRPr b="0" i="0" sz="1900" u="none" cap="none" strike="noStrike"/>
          </a:p>
        </p:txBody>
      </p:sp>
      <p:sp>
        <p:nvSpPr>
          <p:cNvPr id="217" name="Google Shape;217;p21"/>
          <p:cNvSpPr/>
          <p:nvPr/>
        </p:nvSpPr>
        <p:spPr>
          <a:xfrm>
            <a:off x="7523450" y="1870349"/>
            <a:ext cx="6539100" cy="900600"/>
          </a:xfrm>
          <a:prstGeom prst="roundRect">
            <a:avLst>
              <a:gd fmla="val 3869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7710726" y="2057638"/>
            <a:ext cx="6164461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0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Restricción exclusiva a la </a:t>
            </a:r>
            <a:r>
              <a:rPr b="1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gestión de inventario y control interno</a:t>
            </a:r>
            <a:r>
              <a:rPr b="0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de productos.</a:t>
            </a:r>
            <a:endParaRPr b="0" i="0" sz="1650" u="none" cap="none" strike="noStrike"/>
          </a:p>
        </p:txBody>
      </p:sp>
      <p:sp>
        <p:nvSpPr>
          <p:cNvPr id="219" name="Google Shape;219;p21"/>
          <p:cNvSpPr/>
          <p:nvPr/>
        </p:nvSpPr>
        <p:spPr>
          <a:xfrm>
            <a:off x="7523403" y="2856908"/>
            <a:ext cx="6539100" cy="637500"/>
          </a:xfrm>
          <a:prstGeom prst="roundRect">
            <a:avLst>
              <a:gd fmla="val 3869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>
            <a:off x="7710688" y="3044193"/>
            <a:ext cx="6164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 incluye ventas en línea</a:t>
            </a:r>
            <a:r>
              <a:rPr b="0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ni atención directa a clientes.</a:t>
            </a:r>
            <a:endParaRPr b="0" i="0" sz="1650" u="none" cap="none" strike="noStrike"/>
          </a:p>
        </p:txBody>
      </p:sp>
      <p:sp>
        <p:nvSpPr>
          <p:cNvPr id="221" name="Google Shape;221;p21"/>
          <p:cNvSpPr/>
          <p:nvPr/>
        </p:nvSpPr>
        <p:spPr>
          <a:xfrm>
            <a:off x="7523413" y="3658929"/>
            <a:ext cx="6539100" cy="900600"/>
          </a:xfrm>
          <a:prstGeom prst="roundRect">
            <a:avLst>
              <a:gd fmla="val 3869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7710688" y="3846198"/>
            <a:ext cx="6164400" cy="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 contempla integración</a:t>
            </a:r>
            <a:r>
              <a:rPr b="0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con sistemas externos (plataformas de pedidos o apps de entrega).</a:t>
            </a:r>
            <a:endParaRPr b="0" i="0" sz="1650" u="none" cap="none" strike="noStrike"/>
          </a:p>
        </p:txBody>
      </p:sp>
      <p:sp>
        <p:nvSpPr>
          <p:cNvPr id="223" name="Google Shape;223;p21"/>
          <p:cNvSpPr/>
          <p:nvPr/>
        </p:nvSpPr>
        <p:spPr>
          <a:xfrm>
            <a:off x="7523403" y="4718443"/>
            <a:ext cx="6539100" cy="900600"/>
          </a:xfrm>
          <a:prstGeom prst="roundRect">
            <a:avLst>
              <a:gd fmla="val 2739" name="adj"/>
            </a:avLst>
          </a:prstGeom>
          <a:solidFill>
            <a:srgbClr val="E8E8E3"/>
          </a:solidFill>
          <a:ln cap="flat" cmpd="sng" w="22850">
            <a:solidFill>
              <a:srgbClr val="C8CAC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/>
          <p:nvPr/>
        </p:nvSpPr>
        <p:spPr>
          <a:xfrm>
            <a:off x="7710688" y="4905728"/>
            <a:ext cx="61644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250"/>
              <a:buFont typeface="Roboto Condensed"/>
              <a:buNone/>
            </a:pPr>
            <a:r>
              <a:rPr b="1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No cubrirá procesos administrativos</a:t>
            </a:r>
            <a:r>
              <a:rPr b="0" i="0" lang="en-US" sz="16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fuera del manejo de inventario (facturación o contabilidad general).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/>
          <p:nvPr/>
        </p:nvSpPr>
        <p:spPr>
          <a:xfrm>
            <a:off x="793790" y="1244322"/>
            <a:ext cx="1102602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Hubot Sans"/>
              <a:buNone/>
            </a:pPr>
            <a:r>
              <a:rPr b="1" i="0" lang="en-US" sz="44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Metodología de Investigación</a:t>
            </a:r>
            <a:endParaRPr b="0" i="0" sz="4450" u="none" cap="none" strike="noStrike"/>
          </a:p>
        </p:txBody>
      </p:sp>
      <p:sp>
        <p:nvSpPr>
          <p:cNvPr id="231" name="Google Shape;231;p22"/>
          <p:cNvSpPr/>
          <p:nvPr/>
        </p:nvSpPr>
        <p:spPr>
          <a:xfrm>
            <a:off x="1857256" y="240672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Enfoque Mixto</a:t>
            </a:r>
            <a:endParaRPr b="0" i="0" sz="2200" u="none" cap="none" strike="noStrike"/>
          </a:p>
        </p:txBody>
      </p:sp>
      <p:sp>
        <p:nvSpPr>
          <p:cNvPr id="232" name="Google Shape;232;p22"/>
          <p:cNvSpPr/>
          <p:nvPr/>
        </p:nvSpPr>
        <p:spPr>
          <a:xfrm>
            <a:off x="793790" y="2897148"/>
            <a:ext cx="389870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Combina datos cuantitativos (frecuencia de errores, tiempos de registro) y cualitativos (experiencias del personal) para una visión integral.</a:t>
            </a:r>
            <a:endParaRPr b="0" i="0" sz="1750" u="none" cap="none" strike="noStrike"/>
          </a:p>
        </p:txBody>
      </p:sp>
      <p:pic>
        <p:nvPicPr>
          <p:cNvPr descr="preencoded.png" id="233" name="Google Shape;23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34" name="Google Shape;23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6731" y="3176588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2"/>
          <p:cNvSpPr/>
          <p:nvPr/>
        </p:nvSpPr>
        <p:spPr>
          <a:xfrm>
            <a:off x="9937790" y="2406729"/>
            <a:ext cx="322540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Método Analítico</a:t>
            </a:r>
            <a:endParaRPr b="0" i="0" sz="2200" u="none" cap="none" strike="noStrike"/>
          </a:p>
        </p:txBody>
      </p:sp>
      <p:sp>
        <p:nvSpPr>
          <p:cNvPr id="236" name="Google Shape;236;p22"/>
          <p:cNvSpPr/>
          <p:nvPr/>
        </p:nvSpPr>
        <p:spPr>
          <a:xfrm>
            <a:off x="9937790" y="2897148"/>
            <a:ext cx="38988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Descompone el problema de gestión de inventario en sus componentes para un estudio detallado y objetivo, facilitando un diagnóstico preciso.</a:t>
            </a:r>
            <a:endParaRPr b="0" i="0" sz="1750" u="none" cap="none" strike="noStrike"/>
          </a:p>
        </p:txBody>
      </p:sp>
      <p:pic>
        <p:nvPicPr>
          <p:cNvPr descr="preencoded.png" id="237" name="Google Shape;237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38" name="Google Shape;238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452604" y="3565088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2"/>
          <p:cNvSpPr/>
          <p:nvPr/>
        </p:nvSpPr>
        <p:spPr>
          <a:xfrm>
            <a:off x="9937790" y="4688919"/>
            <a:ext cx="3898821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Investigación Aplicada</a:t>
            </a:r>
            <a:endParaRPr b="0" i="0" sz="2200" u="none" cap="none" strike="noStrike"/>
          </a:p>
        </p:txBody>
      </p:sp>
      <p:sp>
        <p:nvSpPr>
          <p:cNvPr id="240" name="Google Shape;240;p22"/>
          <p:cNvSpPr/>
          <p:nvPr/>
        </p:nvSpPr>
        <p:spPr>
          <a:xfrm>
            <a:off x="9937790" y="5533668"/>
            <a:ext cx="38988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Orientada a la resolución de un problema concreto (ineficiencia en inventario) mediante el desarrollo de una solución práctica y funcional.</a:t>
            </a:r>
            <a:endParaRPr b="0" i="0" sz="1750" u="none" cap="none" strike="noStrike"/>
          </a:p>
        </p:txBody>
      </p:sp>
      <p:pic>
        <p:nvPicPr>
          <p:cNvPr descr="preencoded.png" id="241" name="Google Shape;241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2" name="Google Shape;242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064103" y="5790962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2"/>
          <p:cNvSpPr/>
          <p:nvPr/>
        </p:nvSpPr>
        <p:spPr>
          <a:xfrm>
            <a:off x="793790" y="4693206"/>
            <a:ext cx="3898702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Diseño No Experimental Transversal</a:t>
            </a:r>
            <a:endParaRPr b="0" i="0" sz="2200" u="none" cap="none" strike="noStrike"/>
          </a:p>
        </p:txBody>
      </p:sp>
      <p:sp>
        <p:nvSpPr>
          <p:cNvPr id="244" name="Google Shape;244;p22"/>
          <p:cNvSpPr/>
          <p:nvPr/>
        </p:nvSpPr>
        <p:spPr>
          <a:xfrm>
            <a:off x="793790" y="5892284"/>
            <a:ext cx="389870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Observación de los procesos actuales sin manipulación de variables, con recolección de datos en un periodo determinado.</a:t>
            </a:r>
            <a:endParaRPr b="0" i="0" sz="1750" u="none" cap="none" strike="noStrike"/>
          </a:p>
        </p:txBody>
      </p:sp>
      <p:pic>
        <p:nvPicPr>
          <p:cNvPr descr="preencoded.png" id="245" name="Google Shape;245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032653" y="241351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6" name="Google Shape;246;p2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838230" y="5402461"/>
            <a:ext cx="339328" cy="424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/>
          <p:nvPr/>
        </p:nvSpPr>
        <p:spPr>
          <a:xfrm>
            <a:off x="793790" y="1078349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C0D0F"/>
              </a:buClr>
              <a:buSzPts val="4450"/>
              <a:buFont typeface="Hubot Sans"/>
              <a:buNone/>
            </a:pPr>
            <a:r>
              <a:rPr b="1" i="0" lang="en-US" sz="4450" u="none" cap="none" strike="noStrike">
                <a:solidFill>
                  <a:srgbClr val="0C0D0F"/>
                </a:solidFill>
                <a:latin typeface="Hubot Sans"/>
                <a:ea typeface="Hubot Sans"/>
                <a:cs typeface="Hubot Sans"/>
                <a:sym typeface="Hubot Sans"/>
              </a:rPr>
              <a:t>Técnicas e Instrumentos de Investigación</a:t>
            </a:r>
            <a:endParaRPr b="0" i="0" sz="4450" u="none" cap="none" strike="noStrike"/>
          </a:p>
        </p:txBody>
      </p:sp>
      <p:sp>
        <p:nvSpPr>
          <p:cNvPr id="253" name="Google Shape;253;p23"/>
          <p:cNvSpPr/>
          <p:nvPr/>
        </p:nvSpPr>
        <p:spPr>
          <a:xfrm>
            <a:off x="793790" y="2949535"/>
            <a:ext cx="6407944" cy="680442"/>
          </a:xfrm>
          <a:prstGeom prst="roundRect">
            <a:avLst>
              <a:gd fmla="val 480029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4" name="Google Shape;25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7621" y="3077051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/>
          <p:nvPr/>
        </p:nvSpPr>
        <p:spPr>
          <a:xfrm>
            <a:off x="1020604" y="3856792"/>
            <a:ext cx="36968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Observación Directa</a:t>
            </a:r>
            <a:endParaRPr b="0" i="0" sz="2200" u="none" cap="none" strike="noStrike"/>
          </a:p>
        </p:txBody>
      </p:sp>
      <p:sp>
        <p:nvSpPr>
          <p:cNvPr id="256" name="Google Shape;256;p23"/>
          <p:cNvSpPr/>
          <p:nvPr/>
        </p:nvSpPr>
        <p:spPr>
          <a:xfrm>
            <a:off x="1020604" y="4347210"/>
            <a:ext cx="595431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Lista de Cotejo</a:t>
            </a:r>
            <a:endParaRPr b="0" i="0" sz="1750" u="none" cap="none" strike="noStrike"/>
          </a:p>
        </p:txBody>
      </p:sp>
      <p:sp>
        <p:nvSpPr>
          <p:cNvPr id="257" name="Google Shape;257;p23"/>
          <p:cNvSpPr/>
          <p:nvPr/>
        </p:nvSpPr>
        <p:spPr>
          <a:xfrm>
            <a:off x="7428548" y="2949535"/>
            <a:ext cx="6408063" cy="680442"/>
          </a:xfrm>
          <a:prstGeom prst="roundRect">
            <a:avLst>
              <a:gd fmla="val 480029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8" name="Google Shape;25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62498" y="3077051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3"/>
          <p:cNvSpPr/>
          <p:nvPr/>
        </p:nvSpPr>
        <p:spPr>
          <a:xfrm>
            <a:off x="7655362" y="3856792"/>
            <a:ext cx="575810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Entrevistas Semiestructuradas</a:t>
            </a:r>
            <a:endParaRPr b="0" i="0" sz="2200" u="none" cap="none" strike="noStrike"/>
          </a:p>
        </p:txBody>
      </p:sp>
      <p:sp>
        <p:nvSpPr>
          <p:cNvPr id="260" name="Google Shape;260;p23"/>
          <p:cNvSpPr/>
          <p:nvPr/>
        </p:nvSpPr>
        <p:spPr>
          <a:xfrm>
            <a:off x="7655362" y="4347210"/>
            <a:ext cx="595443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Guía de Entrevista</a:t>
            </a:r>
            <a:endParaRPr b="0" i="0" sz="1750" u="none" cap="none" strike="noStrike"/>
          </a:p>
        </p:txBody>
      </p:sp>
      <p:sp>
        <p:nvSpPr>
          <p:cNvPr id="261" name="Google Shape;261;p23"/>
          <p:cNvSpPr/>
          <p:nvPr/>
        </p:nvSpPr>
        <p:spPr>
          <a:xfrm>
            <a:off x="793790" y="5163741"/>
            <a:ext cx="6407944" cy="680442"/>
          </a:xfrm>
          <a:prstGeom prst="roundRect">
            <a:avLst>
              <a:gd fmla="val 480029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62" name="Google Shape;262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7621" y="5291257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3"/>
          <p:cNvSpPr/>
          <p:nvPr/>
        </p:nvSpPr>
        <p:spPr>
          <a:xfrm>
            <a:off x="1020604" y="6070997"/>
            <a:ext cx="45480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Encuestas Estructuradas</a:t>
            </a:r>
            <a:endParaRPr b="0" i="0" sz="2200" u="none" cap="none" strike="noStrike"/>
          </a:p>
        </p:txBody>
      </p:sp>
      <p:sp>
        <p:nvSpPr>
          <p:cNvPr id="264" name="Google Shape;264;p23"/>
          <p:cNvSpPr/>
          <p:nvPr/>
        </p:nvSpPr>
        <p:spPr>
          <a:xfrm>
            <a:off x="1020604" y="6561415"/>
            <a:ext cx="595431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Cuestionario Likert</a:t>
            </a:r>
            <a:endParaRPr b="0" i="0" sz="1750" u="none" cap="none" strike="noStrike"/>
          </a:p>
        </p:txBody>
      </p:sp>
      <p:sp>
        <p:nvSpPr>
          <p:cNvPr id="265" name="Google Shape;265;p23"/>
          <p:cNvSpPr/>
          <p:nvPr/>
        </p:nvSpPr>
        <p:spPr>
          <a:xfrm>
            <a:off x="7428548" y="5163741"/>
            <a:ext cx="6408063" cy="680442"/>
          </a:xfrm>
          <a:prstGeom prst="roundRect">
            <a:avLst>
              <a:gd fmla="val 480029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66" name="Google Shape;266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62498" y="5291257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3"/>
          <p:cNvSpPr/>
          <p:nvPr/>
        </p:nvSpPr>
        <p:spPr>
          <a:xfrm>
            <a:off x="7655362" y="6070997"/>
            <a:ext cx="380511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2200"/>
              <a:buFont typeface="Hubot Sans"/>
              <a:buNone/>
            </a:pPr>
            <a:r>
              <a:rPr b="1" i="0" lang="en-US" sz="2200" u="none" cap="none" strike="noStrike">
                <a:solidFill>
                  <a:srgbClr val="55575A"/>
                </a:solidFill>
                <a:latin typeface="Hubot Sans"/>
                <a:ea typeface="Hubot Sans"/>
                <a:cs typeface="Hubot Sans"/>
                <a:sym typeface="Hubot Sans"/>
              </a:rPr>
              <a:t>Revisión Documental</a:t>
            </a:r>
            <a:endParaRPr b="0" i="0" sz="2200" u="none" cap="none" strike="noStrike"/>
          </a:p>
        </p:txBody>
      </p:sp>
      <p:sp>
        <p:nvSpPr>
          <p:cNvPr id="268" name="Google Shape;268;p23"/>
          <p:cNvSpPr/>
          <p:nvPr/>
        </p:nvSpPr>
        <p:spPr>
          <a:xfrm>
            <a:off x="7655362" y="6561415"/>
            <a:ext cx="595443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5575A"/>
              </a:buClr>
              <a:buSzPts val="1750"/>
              <a:buFont typeface="Roboto Condensed"/>
              <a:buNone/>
            </a:pPr>
            <a:r>
              <a:rPr b="0" i="0" lang="en-US" sz="1750" u="none" cap="none" strike="noStrike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Ficha de Observación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